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325" r:id="rId2"/>
    <p:sldId id="335" r:id="rId3"/>
    <p:sldId id="331" r:id="rId4"/>
    <p:sldId id="283" r:id="rId5"/>
    <p:sldId id="309" r:id="rId6"/>
    <p:sldId id="282" r:id="rId7"/>
    <p:sldId id="314" r:id="rId8"/>
    <p:sldId id="312" r:id="rId9"/>
    <p:sldId id="276" r:id="rId10"/>
    <p:sldId id="320" r:id="rId11"/>
    <p:sldId id="333" r:id="rId12"/>
    <p:sldId id="334" r:id="rId13"/>
    <p:sldId id="291" r:id="rId14"/>
    <p:sldId id="296" r:id="rId15"/>
    <p:sldId id="329" r:id="rId16"/>
    <p:sldId id="328" r:id="rId17"/>
    <p:sldId id="330" r:id="rId18"/>
    <p:sldId id="318" r:id="rId19"/>
    <p:sldId id="32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8035"/>
    <p:restoredTop sz="95807"/>
  </p:normalViewPr>
  <p:slideViewPr>
    <p:cSldViewPr snapToGrid="0" snapToObjects="1">
      <p:cViewPr varScale="1">
        <p:scale>
          <a:sx n="55" d="100"/>
          <a:sy n="55" d="100"/>
        </p:scale>
        <p:origin x="224" y="1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jpg>
</file>

<file path=ppt/media/image11.tif>
</file>

<file path=ppt/media/image12.jpg>
</file>

<file path=ppt/media/image13.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801F72-3070-894E-8F53-050AB5B493C2}" type="datetimeFigureOut">
              <a:rPr lang="en-US" smtClean="0"/>
              <a:t>10/16/23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535073-6659-AF4B-B298-AACAF8D5BAFF}" type="slidenum">
              <a:rPr lang="en-US" smtClean="0"/>
              <a:t>‹#›</a:t>
            </a:fld>
            <a:endParaRPr lang="en-US"/>
          </a:p>
        </p:txBody>
      </p:sp>
    </p:spTree>
    <p:extLst>
      <p:ext uri="{BB962C8B-B14F-4D97-AF65-F5344CB8AC3E}">
        <p14:creationId xmlns:p14="http://schemas.microsoft.com/office/powerpoint/2010/main" val="14720601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7CD559-08C5-3547-989A-915E72C17492}" type="slidenum">
              <a:rPr lang="en-US" smtClean="0"/>
              <a:t>7</a:t>
            </a:fld>
            <a:endParaRPr lang="en-US"/>
          </a:p>
        </p:txBody>
      </p:sp>
    </p:spTree>
    <p:extLst>
      <p:ext uri="{BB962C8B-B14F-4D97-AF65-F5344CB8AC3E}">
        <p14:creationId xmlns:p14="http://schemas.microsoft.com/office/powerpoint/2010/main" val="442464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5C8932-4371-0449-8EEF-09A712CC36DB}" type="slidenum">
              <a:rPr lang="en-US" smtClean="0"/>
              <a:t>16</a:t>
            </a:fld>
            <a:endParaRPr lang="en-US"/>
          </a:p>
        </p:txBody>
      </p:sp>
    </p:spTree>
    <p:extLst>
      <p:ext uri="{BB962C8B-B14F-4D97-AF65-F5344CB8AC3E}">
        <p14:creationId xmlns:p14="http://schemas.microsoft.com/office/powerpoint/2010/main" val="4218052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5C8932-4371-0449-8EEF-09A712CC36DB}" type="slidenum">
              <a:rPr lang="en-US" smtClean="0"/>
              <a:t>18</a:t>
            </a:fld>
            <a:endParaRPr lang="en-US"/>
          </a:p>
        </p:txBody>
      </p:sp>
    </p:spTree>
    <p:extLst>
      <p:ext uri="{BB962C8B-B14F-4D97-AF65-F5344CB8AC3E}">
        <p14:creationId xmlns:p14="http://schemas.microsoft.com/office/powerpoint/2010/main" val="754288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8327F-8EFB-144D-84F1-292B77BCB5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C7BD5F-04A1-AD4B-A62D-39366A4F2E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FF9D66-1957-8144-9C45-53429CBF878A}"/>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5" name="Footer Placeholder 4">
            <a:extLst>
              <a:ext uri="{FF2B5EF4-FFF2-40B4-BE49-F238E27FC236}">
                <a16:creationId xmlns:a16="http://schemas.microsoft.com/office/drawing/2014/main" id="{76839248-11BF-AC45-BB34-CC17507936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D4C975-0897-0C42-B77A-125A2800D085}"/>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3065031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25C7E-E5EA-7E4A-9043-19F0C200430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EB6EE2-EDBD-4141-B722-148DD3C9C7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51C462-C204-5241-8CF6-00D2886A12BA}"/>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5" name="Footer Placeholder 4">
            <a:extLst>
              <a:ext uri="{FF2B5EF4-FFF2-40B4-BE49-F238E27FC236}">
                <a16:creationId xmlns:a16="http://schemas.microsoft.com/office/drawing/2014/main" id="{D4DF3EF3-ABAA-4D44-9111-5B366B7A61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C30262-06B7-8D4C-9413-FB1C0E5D5D99}"/>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603721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E0CBCD-85A2-214A-B632-49EF768180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7022A54-5F56-5749-AA8B-C35065B2C8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0633D8-DA62-9346-9E1F-9F65E0268D46}"/>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5" name="Footer Placeholder 4">
            <a:extLst>
              <a:ext uri="{FF2B5EF4-FFF2-40B4-BE49-F238E27FC236}">
                <a16:creationId xmlns:a16="http://schemas.microsoft.com/office/drawing/2014/main" id="{9E334E6B-5AAB-5143-807A-A1DC5AADDA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83CB32-3312-1A45-BDE9-13495412D0E6}"/>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4165818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0C62A-9F27-4844-8F67-A49FD23FFF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2C5756-F940-BA46-85B4-4224D2CE6B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9416FD-854F-A840-9E29-9497576170DD}"/>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5" name="Footer Placeholder 4">
            <a:extLst>
              <a:ext uri="{FF2B5EF4-FFF2-40B4-BE49-F238E27FC236}">
                <a16:creationId xmlns:a16="http://schemas.microsoft.com/office/drawing/2014/main" id="{9E87128B-51A2-8A48-B87A-58D693074C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992E71-1FF1-A448-8534-976776D422C0}"/>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1792179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9B978-6622-8046-A84F-457B41C6AF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4B196E2-CBC5-A54C-B4C5-7CE67698E2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4973D31-A432-B744-B0C3-4698BB93FD98}"/>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5" name="Footer Placeholder 4">
            <a:extLst>
              <a:ext uri="{FF2B5EF4-FFF2-40B4-BE49-F238E27FC236}">
                <a16:creationId xmlns:a16="http://schemas.microsoft.com/office/drawing/2014/main" id="{41A215FC-57C7-5A46-A3E0-B12AF076C0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0CA768-E5D6-414B-902C-F5262A09C91D}"/>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4031514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98F87-CEA7-3A4C-BC69-5215C36573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BB84F7-F030-6445-A1C3-493671C3971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0CAAE4-2A3A-EF45-8948-5D154DCAA2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0146D7-AD76-F740-8645-BD5D97926D71}"/>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6" name="Footer Placeholder 5">
            <a:extLst>
              <a:ext uri="{FF2B5EF4-FFF2-40B4-BE49-F238E27FC236}">
                <a16:creationId xmlns:a16="http://schemas.microsoft.com/office/drawing/2014/main" id="{D9E20EB6-56B5-8B45-9254-14E0B573D6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F994BA-D998-A846-9CA6-9DDC2238F15F}"/>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21532881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743BB-629D-2042-B425-CBAACA43986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80107C-FBA8-B142-8B29-9DA755FCED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3EB8267-7857-D34C-90A7-952A344BEC1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7BC1C6-8228-F940-AE6B-0AFC45FEF1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CAF95F5-0C2F-DA47-A431-97A9F28537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C8903B-B009-9C40-83A3-C07C8DBC5358}"/>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8" name="Footer Placeholder 7">
            <a:extLst>
              <a:ext uri="{FF2B5EF4-FFF2-40B4-BE49-F238E27FC236}">
                <a16:creationId xmlns:a16="http://schemas.microsoft.com/office/drawing/2014/main" id="{8DFDF239-92F8-0041-8B0C-88C1771A33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1DFD415-AE88-DB49-984A-A4398A1CBA98}"/>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3741758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7848E-2ECF-5B49-913E-36D4C8D64D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144CB7F-7F58-8E4B-B123-8FCEDC138F4C}"/>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4" name="Footer Placeholder 3">
            <a:extLst>
              <a:ext uri="{FF2B5EF4-FFF2-40B4-BE49-F238E27FC236}">
                <a16:creationId xmlns:a16="http://schemas.microsoft.com/office/drawing/2014/main" id="{FA183AD9-2306-5A48-A9DE-59A892CAEB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D02AA7-8548-AF46-BD5C-8E0F48C6EC75}"/>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2712148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FCE982-6EB9-2E45-9D5A-2BD385ABCFC9}"/>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3" name="Footer Placeholder 2">
            <a:extLst>
              <a:ext uri="{FF2B5EF4-FFF2-40B4-BE49-F238E27FC236}">
                <a16:creationId xmlns:a16="http://schemas.microsoft.com/office/drawing/2014/main" id="{7FFAC993-E4FA-904F-89C5-C3637CE7DE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9E02B14-02D4-0F41-A608-771FDF7324CA}"/>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3105805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3BC2C-0F18-6349-AC77-D8C4761428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43AD35F-D626-DB43-BD24-6C3046D372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D64952-B2FF-6545-8958-B7652FAD0B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9EB53B-09DE-CD47-B3D2-AC0612BCDD91}"/>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6" name="Footer Placeholder 5">
            <a:extLst>
              <a:ext uri="{FF2B5EF4-FFF2-40B4-BE49-F238E27FC236}">
                <a16:creationId xmlns:a16="http://schemas.microsoft.com/office/drawing/2014/main" id="{1BD278B3-60FA-9E48-9F8A-EB9E4F4DA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C5FF1F-2EF0-A14E-963A-BB436222CA05}"/>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1712981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0E92-713A-524F-BB42-BCAB7214E6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4AAD70-1AF4-BB4D-AC35-E9711FAB32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6ECB19-1BDB-8542-BC28-1F92F8B4CC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CBDDBE-E15B-FC4F-ACD5-C3B75A98E2B8}"/>
              </a:ext>
            </a:extLst>
          </p:cNvPr>
          <p:cNvSpPr>
            <a:spLocks noGrp="1"/>
          </p:cNvSpPr>
          <p:nvPr>
            <p:ph type="dt" sz="half" idx="10"/>
          </p:nvPr>
        </p:nvSpPr>
        <p:spPr/>
        <p:txBody>
          <a:bodyPr/>
          <a:lstStyle/>
          <a:p>
            <a:fld id="{0662F2B5-1541-D644-BCAB-83AF22916167}" type="datetimeFigureOut">
              <a:rPr lang="en-US" smtClean="0"/>
              <a:t>10/16/23</a:t>
            </a:fld>
            <a:endParaRPr lang="en-US"/>
          </a:p>
        </p:txBody>
      </p:sp>
      <p:sp>
        <p:nvSpPr>
          <p:cNvPr id="6" name="Footer Placeholder 5">
            <a:extLst>
              <a:ext uri="{FF2B5EF4-FFF2-40B4-BE49-F238E27FC236}">
                <a16:creationId xmlns:a16="http://schemas.microsoft.com/office/drawing/2014/main" id="{F67FF663-BC13-4F42-B622-B0DD11F06A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DDF36F-2EC0-9D47-ACDF-F454E25C2B2D}"/>
              </a:ext>
            </a:extLst>
          </p:cNvPr>
          <p:cNvSpPr>
            <a:spLocks noGrp="1"/>
          </p:cNvSpPr>
          <p:nvPr>
            <p:ph type="sldNum" sz="quarter" idx="12"/>
          </p:nvPr>
        </p:nvSpPr>
        <p:spPr/>
        <p:txBody>
          <a:bodyPr/>
          <a:lstStyle/>
          <a:p>
            <a:fld id="{6745F21B-7456-A840-ABE9-F8EA699E316C}" type="slidenum">
              <a:rPr lang="en-US" smtClean="0"/>
              <a:t>‹#›</a:t>
            </a:fld>
            <a:endParaRPr lang="en-US"/>
          </a:p>
        </p:txBody>
      </p:sp>
    </p:spTree>
    <p:extLst>
      <p:ext uri="{BB962C8B-B14F-4D97-AF65-F5344CB8AC3E}">
        <p14:creationId xmlns:p14="http://schemas.microsoft.com/office/powerpoint/2010/main" val="2510282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4E7263-1F25-C74B-BA76-BDAA111573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BF29383-E3CD-E14A-A998-BDD88FED1B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C997A3-0B21-1D41-852C-0EBF3801AD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62F2B5-1541-D644-BCAB-83AF22916167}" type="datetimeFigureOut">
              <a:rPr lang="en-US" smtClean="0"/>
              <a:t>10/16/23</a:t>
            </a:fld>
            <a:endParaRPr lang="en-US"/>
          </a:p>
        </p:txBody>
      </p:sp>
      <p:sp>
        <p:nvSpPr>
          <p:cNvPr id="5" name="Footer Placeholder 4">
            <a:extLst>
              <a:ext uri="{FF2B5EF4-FFF2-40B4-BE49-F238E27FC236}">
                <a16:creationId xmlns:a16="http://schemas.microsoft.com/office/drawing/2014/main" id="{6BC695D2-A453-9E47-B8AE-14C94F88F1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341255F-B940-CF4F-A1B2-C1C222EA29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45F21B-7456-A840-ABE9-F8EA699E316C}" type="slidenum">
              <a:rPr lang="en-US" smtClean="0"/>
              <a:t>‹#›</a:t>
            </a:fld>
            <a:endParaRPr lang="en-US"/>
          </a:p>
        </p:txBody>
      </p:sp>
    </p:spTree>
    <p:extLst>
      <p:ext uri="{BB962C8B-B14F-4D97-AF65-F5344CB8AC3E}">
        <p14:creationId xmlns:p14="http://schemas.microsoft.com/office/powerpoint/2010/main" val="9178291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sociology.duke.edu/people/eduardo-bonilla-silva"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097161-E8C0-7445-9A64-75D5CC80CD65}"/>
              </a:ext>
            </a:extLst>
          </p:cNvPr>
          <p:cNvPicPr>
            <a:picLocks noChangeAspect="1"/>
          </p:cNvPicPr>
          <p:nvPr/>
        </p:nvPicPr>
        <p:blipFill>
          <a:blip r:embed="rId2"/>
          <a:stretch>
            <a:fillRect/>
          </a:stretch>
        </p:blipFill>
        <p:spPr>
          <a:xfrm>
            <a:off x="7976928" y="3424081"/>
            <a:ext cx="3274277" cy="4229596"/>
          </a:xfrm>
          <a:prstGeom prst="rect">
            <a:avLst/>
          </a:prstGeom>
        </p:spPr>
      </p:pic>
      <p:sp>
        <p:nvSpPr>
          <p:cNvPr id="2" name="Title 1"/>
          <p:cNvSpPr>
            <a:spLocks noGrp="1"/>
          </p:cNvSpPr>
          <p:nvPr>
            <p:ph type="title"/>
          </p:nvPr>
        </p:nvSpPr>
        <p:spPr>
          <a:xfrm>
            <a:off x="8944453" y="200721"/>
            <a:ext cx="2939431" cy="3797055"/>
          </a:xfrm>
        </p:spPr>
        <p:txBody>
          <a:bodyPr>
            <a:normAutofit/>
          </a:bodyPr>
          <a:lstStyle/>
          <a:p>
            <a:endParaRPr lang="en-US" dirty="0"/>
          </a:p>
        </p:txBody>
      </p:sp>
      <p:sp>
        <p:nvSpPr>
          <p:cNvPr id="3" name="Content Placeholder 2"/>
          <p:cNvSpPr>
            <a:spLocks noGrp="1"/>
          </p:cNvSpPr>
          <p:nvPr>
            <p:ph idx="1"/>
          </p:nvPr>
        </p:nvSpPr>
        <p:spPr>
          <a:xfrm>
            <a:off x="1883597" y="714055"/>
            <a:ext cx="4685015" cy="4967555"/>
          </a:xfrm>
        </p:spPr>
        <p:txBody>
          <a:bodyPr>
            <a:normAutofit/>
          </a:bodyPr>
          <a:lstStyle/>
          <a:p>
            <a:endParaRPr lang="en-US" sz="2162" b="1" i="1" dirty="0"/>
          </a:p>
          <a:p>
            <a:pPr>
              <a:buNone/>
            </a:pPr>
            <a:endParaRPr lang="en-US" dirty="0"/>
          </a:p>
        </p:txBody>
      </p:sp>
      <p:pic>
        <p:nvPicPr>
          <p:cNvPr id="9" name="Content Placeholder 7">
            <a:extLst>
              <a:ext uri="{FF2B5EF4-FFF2-40B4-BE49-F238E27FC236}">
                <a16:creationId xmlns:a16="http://schemas.microsoft.com/office/drawing/2014/main" id="{EF359E48-7B57-B249-96DD-A848D860B050}"/>
              </a:ext>
            </a:extLst>
          </p:cNvPr>
          <p:cNvPicPr>
            <a:picLocks noGrp="1" noChangeAspect="1"/>
          </p:cNvPicPr>
          <p:nvPr>
            <p:ph sz="half" idx="1"/>
          </p:nvPr>
        </p:nvPicPr>
        <p:blipFill>
          <a:blip r:embed="rId3"/>
          <a:stretch>
            <a:fillRect/>
          </a:stretch>
        </p:blipFill>
        <p:spPr>
          <a:xfrm>
            <a:off x="7976927" y="0"/>
            <a:ext cx="3274277" cy="3424081"/>
          </a:xfrm>
        </p:spPr>
      </p:pic>
      <p:sp>
        <p:nvSpPr>
          <p:cNvPr id="5" name="Rectangle 4">
            <a:extLst>
              <a:ext uri="{FF2B5EF4-FFF2-40B4-BE49-F238E27FC236}">
                <a16:creationId xmlns:a16="http://schemas.microsoft.com/office/drawing/2014/main" id="{0CF0FEEE-7A58-BB4E-B940-3D4BB04EFD8E}"/>
              </a:ext>
            </a:extLst>
          </p:cNvPr>
          <p:cNvSpPr/>
          <p:nvPr/>
        </p:nvSpPr>
        <p:spPr>
          <a:xfrm>
            <a:off x="342902" y="371474"/>
            <a:ext cx="6312542" cy="6678751"/>
          </a:xfrm>
          <a:prstGeom prst="rect">
            <a:avLst/>
          </a:prstGeom>
        </p:spPr>
        <p:txBody>
          <a:bodyPr wrap="square">
            <a:spAutoFit/>
          </a:bodyPr>
          <a:lstStyle/>
          <a:p>
            <a:r>
              <a:rPr lang="en-US" b="1" dirty="0"/>
              <a:t>Wed. Week 3</a:t>
            </a:r>
          </a:p>
          <a:p>
            <a:endParaRPr lang="en-US" dirty="0"/>
          </a:p>
          <a:p>
            <a:r>
              <a:rPr lang="en-US" dirty="0"/>
              <a:t>By Monday finish:</a:t>
            </a:r>
            <a:r>
              <a:rPr lang="en-US" b="1" dirty="0"/>
              <a:t> </a:t>
            </a:r>
          </a:p>
          <a:p>
            <a:r>
              <a:rPr lang="en-US" i="1" dirty="0"/>
              <a:t>American Born Chinese, </a:t>
            </a:r>
            <a:r>
              <a:rPr lang="en-US" dirty="0"/>
              <a:t>Gene </a:t>
            </a:r>
            <a:r>
              <a:rPr lang="en-US" dirty="0" err="1"/>
              <a:t>Luen</a:t>
            </a:r>
            <a:r>
              <a:rPr lang="en-US" dirty="0"/>
              <a:t> Yang</a:t>
            </a:r>
          </a:p>
          <a:p>
            <a:endParaRPr lang="en-US" dirty="0"/>
          </a:p>
          <a:p>
            <a:endParaRPr lang="en-US" sz="2000" dirty="0"/>
          </a:p>
          <a:p>
            <a:endParaRPr lang="en-US" sz="2000" b="1" dirty="0"/>
          </a:p>
          <a:p>
            <a:r>
              <a:rPr lang="en-US" sz="2000" b="1" dirty="0"/>
              <a:t>To think about:</a:t>
            </a:r>
          </a:p>
          <a:p>
            <a:endParaRPr lang="en-US" sz="2000" b="1" dirty="0"/>
          </a:p>
          <a:p>
            <a:pPr>
              <a:lnSpc>
                <a:spcPct val="150000"/>
              </a:lnSpc>
            </a:pPr>
            <a:r>
              <a:rPr lang="en-US" sz="2000" b="1" dirty="0"/>
              <a:t>What surprised you about this week’s lectures or reading?</a:t>
            </a:r>
          </a:p>
          <a:p>
            <a:pPr>
              <a:lnSpc>
                <a:spcPct val="150000"/>
              </a:lnSpc>
            </a:pPr>
            <a:endParaRPr lang="en-US" sz="2000" b="1" dirty="0"/>
          </a:p>
          <a:p>
            <a:pPr>
              <a:lnSpc>
                <a:spcPct val="150000"/>
              </a:lnSpc>
            </a:pPr>
            <a:r>
              <a:rPr lang="en-US" sz="2000" b="1" dirty="0"/>
              <a:t>Do you recall a moment in childhood in which you became aware of categorizations of people  or  a moment in which you mistook or overapplied that categorization?</a:t>
            </a:r>
          </a:p>
          <a:p>
            <a:pPr>
              <a:lnSpc>
                <a:spcPct val="150000"/>
              </a:lnSpc>
            </a:pPr>
            <a:endParaRPr lang="en-US" sz="2000" b="1" dirty="0"/>
          </a:p>
          <a:p>
            <a:pPr>
              <a:lnSpc>
                <a:spcPct val="150000"/>
              </a:lnSpc>
            </a:pPr>
            <a:r>
              <a:rPr lang="en-US" sz="2000" b="1" dirty="0"/>
              <a:t>Would you share either of these books on the right with your (hypothetical, actual) child?    Why/why not?</a:t>
            </a:r>
          </a:p>
          <a:p>
            <a:endParaRPr lang="en-US" dirty="0"/>
          </a:p>
        </p:txBody>
      </p:sp>
    </p:spTree>
    <p:extLst>
      <p:ext uri="{BB962C8B-B14F-4D97-AF65-F5344CB8AC3E}">
        <p14:creationId xmlns:p14="http://schemas.microsoft.com/office/powerpoint/2010/main" val="2780680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097161-E8C0-7445-9A64-75D5CC80CD65}"/>
              </a:ext>
            </a:extLst>
          </p:cNvPr>
          <p:cNvPicPr>
            <a:picLocks noChangeAspect="1"/>
          </p:cNvPicPr>
          <p:nvPr/>
        </p:nvPicPr>
        <p:blipFill>
          <a:blip r:embed="rId2"/>
          <a:stretch>
            <a:fillRect/>
          </a:stretch>
        </p:blipFill>
        <p:spPr>
          <a:xfrm>
            <a:off x="8911608" y="3424081"/>
            <a:ext cx="3139698" cy="4055752"/>
          </a:xfrm>
          <a:prstGeom prst="rect">
            <a:avLst/>
          </a:prstGeom>
        </p:spPr>
      </p:pic>
      <p:sp>
        <p:nvSpPr>
          <p:cNvPr id="2" name="Title 1"/>
          <p:cNvSpPr>
            <a:spLocks noGrp="1"/>
          </p:cNvSpPr>
          <p:nvPr>
            <p:ph type="title"/>
          </p:nvPr>
        </p:nvSpPr>
        <p:spPr>
          <a:xfrm>
            <a:off x="8944453" y="200721"/>
            <a:ext cx="2939431" cy="3797055"/>
          </a:xfrm>
        </p:spPr>
        <p:txBody>
          <a:bodyPr>
            <a:normAutofit/>
          </a:bodyPr>
          <a:lstStyle/>
          <a:p>
            <a:endParaRPr lang="en-US" dirty="0"/>
          </a:p>
        </p:txBody>
      </p:sp>
      <p:sp>
        <p:nvSpPr>
          <p:cNvPr id="3" name="Content Placeholder 2"/>
          <p:cNvSpPr>
            <a:spLocks noGrp="1"/>
          </p:cNvSpPr>
          <p:nvPr>
            <p:ph idx="1"/>
          </p:nvPr>
        </p:nvSpPr>
        <p:spPr>
          <a:xfrm>
            <a:off x="728664" y="614364"/>
            <a:ext cx="5182724" cy="6065232"/>
          </a:xfrm>
        </p:spPr>
        <p:txBody>
          <a:bodyPr>
            <a:normAutofit lnSpcReduction="10000"/>
          </a:bodyPr>
          <a:lstStyle/>
          <a:p>
            <a:pPr marL="0" indent="0">
              <a:buNone/>
            </a:pPr>
            <a:endParaRPr lang="en-US" sz="2162" b="1" i="1" dirty="0">
              <a:solidFill>
                <a:srgbClr val="0070C0"/>
              </a:solidFill>
            </a:endParaRPr>
          </a:p>
          <a:p>
            <a:pPr marL="0" indent="0">
              <a:buNone/>
            </a:pPr>
            <a:r>
              <a:rPr lang="en-US" dirty="0"/>
              <a:t>Would you share either of these books on the right with your (hypothetical, actual) child?    Why/why not?</a:t>
            </a:r>
          </a:p>
          <a:p>
            <a:pPr marL="0" indent="0">
              <a:buNone/>
            </a:pPr>
            <a:endParaRPr lang="en-US" dirty="0"/>
          </a:p>
          <a:p>
            <a:pPr marL="0" indent="0">
              <a:buNone/>
            </a:pPr>
            <a:r>
              <a:rPr lang="en-US" b="1" dirty="0">
                <a:solidFill>
                  <a:srgbClr val="00B050"/>
                </a:solidFill>
              </a:rPr>
              <a:t>Foundation: </a:t>
            </a:r>
            <a:r>
              <a:rPr lang="en-US" dirty="0">
                <a:solidFill>
                  <a:srgbClr val="00B050"/>
                </a:solidFill>
              </a:rPr>
              <a:t>How is the message in these works</a:t>
            </a:r>
            <a:r>
              <a:rPr lang="en-US" i="1" dirty="0">
                <a:solidFill>
                  <a:srgbClr val="00B050"/>
                </a:solidFill>
              </a:rPr>
              <a:t> </a:t>
            </a:r>
            <a:r>
              <a:rPr lang="en-US" dirty="0">
                <a:solidFill>
                  <a:srgbClr val="00B050"/>
                </a:solidFill>
              </a:rPr>
              <a:t>valuable, age appropriate, useful? What would you want your (hypothetical, actual) child to take from this work? </a:t>
            </a:r>
          </a:p>
          <a:p>
            <a:pPr marL="0" indent="0">
              <a:buNone/>
            </a:pPr>
            <a:r>
              <a:rPr lang="en-US" b="1" dirty="0">
                <a:solidFill>
                  <a:srgbClr val="FF0000"/>
                </a:solidFill>
              </a:rPr>
              <a:t>Complication: </a:t>
            </a:r>
            <a:r>
              <a:rPr lang="en-US" dirty="0">
                <a:solidFill>
                  <a:srgbClr val="FF0000"/>
                </a:solidFill>
              </a:rPr>
              <a:t>What’s limiting about this work from a social justice perspective?</a:t>
            </a:r>
          </a:p>
          <a:p>
            <a:pPr>
              <a:buNone/>
            </a:pPr>
            <a:endParaRPr lang="en-US" dirty="0"/>
          </a:p>
        </p:txBody>
      </p:sp>
      <p:pic>
        <p:nvPicPr>
          <p:cNvPr id="9" name="Content Placeholder 7">
            <a:extLst>
              <a:ext uri="{FF2B5EF4-FFF2-40B4-BE49-F238E27FC236}">
                <a16:creationId xmlns:a16="http://schemas.microsoft.com/office/drawing/2014/main" id="{EF359E48-7B57-B249-96DD-A848D860B050}"/>
              </a:ext>
            </a:extLst>
          </p:cNvPr>
          <p:cNvPicPr>
            <a:picLocks noGrp="1" noChangeAspect="1"/>
          </p:cNvPicPr>
          <p:nvPr>
            <p:ph sz="half" idx="1"/>
          </p:nvPr>
        </p:nvPicPr>
        <p:blipFill>
          <a:blip r:embed="rId3"/>
          <a:stretch>
            <a:fillRect/>
          </a:stretch>
        </p:blipFill>
        <p:spPr>
          <a:xfrm>
            <a:off x="8777029" y="0"/>
            <a:ext cx="3274277" cy="3424081"/>
          </a:xfrm>
        </p:spPr>
      </p:pic>
    </p:spTree>
    <p:extLst>
      <p:ext uri="{BB962C8B-B14F-4D97-AF65-F5344CB8AC3E}">
        <p14:creationId xmlns:p14="http://schemas.microsoft.com/office/powerpoint/2010/main" val="1661937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C939541-B39B-9640-A181-AA397854325A}"/>
              </a:ext>
            </a:extLst>
          </p:cNvPr>
          <p:cNvSpPr>
            <a:spLocks noGrp="1"/>
          </p:cNvSpPr>
          <p:nvPr>
            <p:ph type="title"/>
          </p:nvPr>
        </p:nvSpPr>
        <p:spPr/>
        <p:txBody>
          <a:bodyPr/>
          <a:lstStyle/>
          <a:p>
            <a:r>
              <a:rPr lang="en-US" dirty="0"/>
              <a:t>end resolution to </a:t>
            </a:r>
            <a:r>
              <a:rPr lang="en-US" i="1" dirty="0"/>
              <a:t>The Name Jar</a:t>
            </a:r>
            <a:r>
              <a:rPr lang="en-US" dirty="0"/>
              <a:t>:</a:t>
            </a:r>
          </a:p>
        </p:txBody>
      </p:sp>
      <p:sp>
        <p:nvSpPr>
          <p:cNvPr id="5" name="Text Placeholder 4">
            <a:extLst>
              <a:ext uri="{FF2B5EF4-FFF2-40B4-BE49-F238E27FC236}">
                <a16:creationId xmlns:a16="http://schemas.microsoft.com/office/drawing/2014/main" id="{7A98738B-365E-9148-BDB4-5770CF912222}"/>
              </a:ext>
            </a:extLst>
          </p:cNvPr>
          <p:cNvSpPr>
            <a:spLocks noGrp="1"/>
          </p:cNvSpPr>
          <p:nvPr>
            <p:ph type="body" idx="1"/>
          </p:nvPr>
        </p:nvSpPr>
        <p:spPr/>
        <p:txBody>
          <a:bodyPr/>
          <a:lstStyle/>
          <a:p>
            <a:endParaRPr lang="en-US"/>
          </a:p>
        </p:txBody>
      </p:sp>
      <p:pic>
        <p:nvPicPr>
          <p:cNvPr id="10" name="Content Placeholder 9">
            <a:extLst>
              <a:ext uri="{FF2B5EF4-FFF2-40B4-BE49-F238E27FC236}">
                <a16:creationId xmlns:a16="http://schemas.microsoft.com/office/drawing/2014/main" id="{9E914FCC-0C01-364F-84EC-99C2B07D288F}"/>
              </a:ext>
            </a:extLst>
          </p:cNvPr>
          <p:cNvPicPr>
            <a:picLocks noGrp="1" noChangeAspect="1"/>
          </p:cNvPicPr>
          <p:nvPr>
            <p:ph sz="half" idx="2"/>
          </p:nvPr>
        </p:nvPicPr>
        <p:blipFill>
          <a:blip r:embed="rId2"/>
          <a:stretch>
            <a:fillRect/>
          </a:stretch>
        </p:blipFill>
        <p:spPr>
          <a:xfrm>
            <a:off x="2096925" y="2174875"/>
            <a:ext cx="3808738" cy="3951288"/>
          </a:xfrm>
        </p:spPr>
      </p:pic>
      <p:sp>
        <p:nvSpPr>
          <p:cNvPr id="7" name="Text Placeholder 6">
            <a:extLst>
              <a:ext uri="{FF2B5EF4-FFF2-40B4-BE49-F238E27FC236}">
                <a16:creationId xmlns:a16="http://schemas.microsoft.com/office/drawing/2014/main" id="{1AC824D7-974A-394E-A36A-B8B7F16BCAB2}"/>
              </a:ext>
            </a:extLst>
          </p:cNvPr>
          <p:cNvSpPr>
            <a:spLocks noGrp="1"/>
          </p:cNvSpPr>
          <p:nvPr>
            <p:ph type="body" sz="quarter" idx="3"/>
          </p:nvPr>
        </p:nvSpPr>
        <p:spPr/>
        <p:txBody>
          <a:bodyPr/>
          <a:lstStyle/>
          <a:p>
            <a:endParaRPr lang="en-US"/>
          </a:p>
        </p:txBody>
      </p:sp>
      <p:pic>
        <p:nvPicPr>
          <p:cNvPr id="12" name="Content Placeholder 11">
            <a:extLst>
              <a:ext uri="{FF2B5EF4-FFF2-40B4-BE49-F238E27FC236}">
                <a16:creationId xmlns:a16="http://schemas.microsoft.com/office/drawing/2014/main" id="{BB2E271A-F615-6043-AE27-69752F1DB837}"/>
              </a:ext>
            </a:extLst>
          </p:cNvPr>
          <p:cNvPicPr>
            <a:picLocks noGrp="1" noChangeAspect="1"/>
          </p:cNvPicPr>
          <p:nvPr>
            <p:ph sz="quarter" idx="4"/>
          </p:nvPr>
        </p:nvPicPr>
        <p:blipFill>
          <a:blip r:embed="rId3"/>
          <a:stretch>
            <a:fillRect/>
          </a:stretch>
        </p:blipFill>
        <p:spPr>
          <a:xfrm>
            <a:off x="6169026" y="2584699"/>
            <a:ext cx="4041775" cy="3131641"/>
          </a:xfrm>
        </p:spPr>
      </p:pic>
    </p:spTree>
    <p:extLst>
      <p:ext uri="{BB962C8B-B14F-4D97-AF65-F5344CB8AC3E}">
        <p14:creationId xmlns:p14="http://schemas.microsoft.com/office/powerpoint/2010/main" val="1914862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28D0AE-40C6-3C4E-9427-3FFD32D0A480}"/>
              </a:ext>
            </a:extLst>
          </p:cNvPr>
          <p:cNvSpPr>
            <a:spLocks noGrp="1"/>
          </p:cNvSpPr>
          <p:nvPr>
            <p:ph type="title"/>
          </p:nvPr>
        </p:nvSpPr>
        <p:spPr/>
        <p:txBody>
          <a:bodyPr/>
          <a:lstStyle/>
          <a:p>
            <a:r>
              <a:rPr lang="en-US" dirty="0"/>
              <a:t>end resolution to </a:t>
            </a:r>
            <a:r>
              <a:rPr lang="en-US" i="1" dirty="0"/>
              <a:t>Yoko</a:t>
            </a:r>
            <a:r>
              <a:rPr lang="en-US" dirty="0"/>
              <a:t>:</a:t>
            </a:r>
          </a:p>
        </p:txBody>
      </p:sp>
      <p:pic>
        <p:nvPicPr>
          <p:cNvPr id="10" name="Content Placeholder 9">
            <a:extLst>
              <a:ext uri="{FF2B5EF4-FFF2-40B4-BE49-F238E27FC236}">
                <a16:creationId xmlns:a16="http://schemas.microsoft.com/office/drawing/2014/main" id="{6C75BD48-C1B8-244A-B8B3-AEE86C1B8B70}"/>
              </a:ext>
            </a:extLst>
          </p:cNvPr>
          <p:cNvPicPr>
            <a:picLocks noGrp="1" noChangeAspect="1"/>
          </p:cNvPicPr>
          <p:nvPr>
            <p:ph idx="1"/>
          </p:nvPr>
        </p:nvPicPr>
        <p:blipFill>
          <a:blip r:embed="rId2"/>
          <a:stretch>
            <a:fillRect/>
          </a:stretch>
        </p:blipFill>
        <p:spPr>
          <a:xfrm>
            <a:off x="3594847" y="1488815"/>
            <a:ext cx="4469550" cy="5282807"/>
          </a:xfrm>
        </p:spPr>
      </p:pic>
    </p:spTree>
    <p:extLst>
      <p:ext uri="{BB962C8B-B14F-4D97-AF65-F5344CB8AC3E}">
        <p14:creationId xmlns:p14="http://schemas.microsoft.com/office/powerpoint/2010/main" val="4272072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2DDCE-6FFE-AD44-8529-D98A8F82D8F2}"/>
              </a:ext>
            </a:extLst>
          </p:cNvPr>
          <p:cNvSpPr>
            <a:spLocks noGrp="1"/>
          </p:cNvSpPr>
          <p:nvPr>
            <p:ph type="title"/>
          </p:nvPr>
        </p:nvSpPr>
        <p:spPr>
          <a:xfrm>
            <a:off x="1981200" y="274638"/>
            <a:ext cx="8309728" cy="1601296"/>
          </a:xfrm>
        </p:spPr>
        <p:txBody>
          <a:bodyPr>
            <a:normAutofit fontScale="90000"/>
          </a:bodyPr>
          <a:lstStyle/>
          <a:p>
            <a:r>
              <a:rPr lang="en-US" dirty="0">
                <a:solidFill>
                  <a:srgbClr val="7030A0"/>
                </a:solidFill>
              </a:rPr>
              <a:t>Limitations to combatting individual prejudices as a counter to systemic bias</a:t>
            </a:r>
          </a:p>
        </p:txBody>
      </p:sp>
      <p:sp>
        <p:nvSpPr>
          <p:cNvPr id="3" name="Content Placeholder 2">
            <a:extLst>
              <a:ext uri="{FF2B5EF4-FFF2-40B4-BE49-F238E27FC236}">
                <a16:creationId xmlns:a16="http://schemas.microsoft.com/office/drawing/2014/main" id="{B1EF2814-54EA-4B47-AD3F-92794EEF6BF5}"/>
              </a:ext>
            </a:extLst>
          </p:cNvPr>
          <p:cNvSpPr>
            <a:spLocks noGrp="1"/>
          </p:cNvSpPr>
          <p:nvPr>
            <p:ph idx="1"/>
          </p:nvPr>
        </p:nvSpPr>
        <p:spPr/>
        <p:txBody>
          <a:bodyPr>
            <a:normAutofit fontScale="77500" lnSpcReduction="20000"/>
          </a:bodyPr>
          <a:lstStyle/>
          <a:p>
            <a:pPr marL="0" indent="0">
              <a:buNone/>
            </a:pPr>
            <a:endParaRPr lang="en-US" dirty="0"/>
          </a:p>
          <a:p>
            <a:pPr marL="0" indent="0">
              <a:lnSpc>
                <a:spcPct val="170000"/>
              </a:lnSpc>
              <a:buNone/>
            </a:pPr>
            <a:r>
              <a:rPr lang="en-US" u="sng" dirty="0">
                <a:hlinkClick r:id="rId2">
                  <a:extLst>
                    <a:ext uri="{A12FA001-AC4F-418D-AE19-62706E023703}">
                      <ahyp:hlinkClr xmlns:ahyp="http://schemas.microsoft.com/office/drawing/2018/hyperlinkcolor" val="tx"/>
                    </a:ext>
                  </a:extLst>
                </a:hlinkClick>
              </a:rPr>
              <a:t>Eduardo Bonilla-Silva</a:t>
            </a:r>
            <a:r>
              <a:rPr lang="en-US" u="sng" dirty="0"/>
              <a:t>, </a:t>
            </a:r>
            <a:r>
              <a:rPr lang="en-US" sz="2400" dirty="0"/>
              <a:t>when asked if it would be fair to have classes such as “Asian Racism” or “Latino Racism”: </a:t>
            </a:r>
          </a:p>
          <a:p>
            <a:pPr marL="0" indent="0">
              <a:buNone/>
            </a:pPr>
            <a:r>
              <a:rPr lang="en-US" dirty="0"/>
              <a:t> </a:t>
            </a:r>
          </a:p>
          <a:p>
            <a:pPr marL="0" indent="0">
              <a:lnSpc>
                <a:spcPct val="160000"/>
              </a:lnSpc>
              <a:buNone/>
            </a:pPr>
            <a:r>
              <a:rPr lang="en-US" dirty="0"/>
              <a:t>“We can all be prejudiced, yeah? So, black people can be anti-white, but there is a big difference between having prejudiced views about other people and having a </a:t>
            </a:r>
            <a:r>
              <a:rPr lang="en-US" b="1" dirty="0"/>
              <a:t>system </a:t>
            </a:r>
            <a:r>
              <a:rPr lang="en-US" dirty="0"/>
              <a:t>that gives systemic privilege to some groups.”</a:t>
            </a:r>
          </a:p>
          <a:p>
            <a:pPr marL="0" indent="0">
              <a:buNone/>
            </a:pPr>
            <a:r>
              <a:rPr lang="en-US" dirty="0"/>
              <a:t> </a:t>
            </a:r>
          </a:p>
          <a:p>
            <a:pPr marL="0" indent="0">
              <a:buNone/>
            </a:pPr>
            <a:r>
              <a:rPr lang="en-US" sz="2200" dirty="0"/>
              <a:t>author of </a:t>
            </a:r>
            <a:r>
              <a:rPr lang="en-US" sz="2200" i="1" dirty="0"/>
              <a:t>Racism without Racists: Color-Blind Racism and the Persistence of Racial Inequality in America </a:t>
            </a:r>
            <a:r>
              <a:rPr lang="en-US" sz="2200" dirty="0"/>
              <a:t>(2017) </a:t>
            </a:r>
          </a:p>
          <a:p>
            <a:pPr marL="0" indent="0">
              <a:buNone/>
            </a:pPr>
            <a:endParaRPr lang="en-US" dirty="0"/>
          </a:p>
        </p:txBody>
      </p:sp>
    </p:spTree>
    <p:extLst>
      <p:ext uri="{BB962C8B-B14F-4D97-AF65-F5344CB8AC3E}">
        <p14:creationId xmlns:p14="http://schemas.microsoft.com/office/powerpoint/2010/main" val="21598178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882220" y="358220"/>
            <a:ext cx="3617279" cy="4410235"/>
          </a:xfrm>
        </p:spPr>
        <p:txBody>
          <a:bodyPr>
            <a:normAutofit/>
          </a:bodyPr>
          <a:lstStyle/>
          <a:p>
            <a:pPr algn="l"/>
            <a:r>
              <a:rPr lang="en-US" sz="2400" dirty="0"/>
              <a:t>Wells’ </a:t>
            </a:r>
            <a:r>
              <a:rPr lang="en-US" sz="2400" i="1" dirty="0"/>
              <a:t>Yoko </a:t>
            </a:r>
            <a:r>
              <a:rPr lang="en-US" sz="2400" dirty="0"/>
              <a:t>is classified as </a:t>
            </a:r>
            <a:br>
              <a:rPr lang="en-US" sz="2400" dirty="0"/>
            </a:br>
            <a:br>
              <a:rPr lang="en-US" sz="2400" dirty="0"/>
            </a:br>
            <a:r>
              <a:rPr lang="en-US" sz="2400" dirty="0"/>
              <a:t>“Juvenile Fiction, </a:t>
            </a:r>
            <a:br>
              <a:rPr lang="en-US" sz="2400" dirty="0"/>
            </a:br>
            <a:r>
              <a:rPr lang="en-US" sz="2400" dirty="0"/>
              <a:t>Asian American” </a:t>
            </a:r>
            <a:br>
              <a:rPr lang="en-US" sz="2400" dirty="0"/>
            </a:br>
            <a:br>
              <a:rPr lang="en-US" sz="2400" dirty="0"/>
            </a:br>
            <a:br>
              <a:rPr lang="en-US" sz="2400" dirty="0"/>
            </a:br>
            <a:endParaRPr lang="en-US" sz="2400" dirty="0"/>
          </a:p>
        </p:txBody>
      </p:sp>
      <p:pic>
        <p:nvPicPr>
          <p:cNvPr id="6" name="Content Placeholder 5">
            <a:extLst>
              <a:ext uri="{FF2B5EF4-FFF2-40B4-BE49-F238E27FC236}">
                <a16:creationId xmlns:a16="http://schemas.microsoft.com/office/drawing/2014/main" id="{E2483970-2062-5D42-ABD2-6606F61075A5}"/>
              </a:ext>
            </a:extLst>
          </p:cNvPr>
          <p:cNvPicPr>
            <a:picLocks noGrp="1" noChangeAspect="1"/>
          </p:cNvPicPr>
          <p:nvPr>
            <p:ph idx="1"/>
          </p:nvPr>
        </p:nvPicPr>
        <p:blipFill>
          <a:blip r:embed="rId2"/>
          <a:stretch>
            <a:fillRect/>
          </a:stretch>
        </p:blipFill>
        <p:spPr>
          <a:xfrm>
            <a:off x="5499498" y="937618"/>
            <a:ext cx="4339827" cy="5063132"/>
          </a:xfrm>
        </p:spPr>
      </p:pic>
    </p:spTree>
    <p:extLst>
      <p:ext uri="{BB962C8B-B14F-4D97-AF65-F5344CB8AC3E}">
        <p14:creationId xmlns:p14="http://schemas.microsoft.com/office/powerpoint/2010/main" val="3074972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061328" y="838987"/>
            <a:ext cx="4251488" cy="5288437"/>
          </a:xfrm>
        </p:spPr>
        <p:txBody>
          <a:bodyPr>
            <a:normAutofit/>
          </a:bodyPr>
          <a:lstStyle/>
          <a:p>
            <a:r>
              <a:rPr lang="en-US" sz="2025" dirty="0"/>
              <a:t>Low key fantasy: </a:t>
            </a:r>
            <a:br>
              <a:rPr lang="en-US" sz="2025" dirty="0"/>
            </a:br>
            <a:r>
              <a:rPr lang="en-US" sz="2025" dirty="0"/>
              <a:t>the use of species difference to model racial difference</a:t>
            </a:r>
            <a:br>
              <a:rPr lang="en-US" sz="2025" dirty="0"/>
            </a:br>
            <a:r>
              <a:rPr lang="en-US" dirty="0"/>
              <a:t> </a:t>
            </a:r>
            <a:r>
              <a:rPr lang="en-US" dirty="0">
                <a:solidFill>
                  <a:srgbClr val="00B050"/>
                </a:solidFill>
              </a:rPr>
              <a:t> </a:t>
            </a:r>
            <a:br>
              <a:rPr lang="en-US" dirty="0">
                <a:solidFill>
                  <a:srgbClr val="00B050"/>
                </a:solidFill>
              </a:rPr>
            </a:br>
            <a:r>
              <a:rPr lang="en-US" sz="2325" dirty="0">
                <a:solidFill>
                  <a:srgbClr val="00B050"/>
                </a:solidFill>
              </a:rPr>
              <a:t>Are the progressive aims of </a:t>
            </a:r>
            <a:r>
              <a:rPr lang="en-US" sz="2325" i="1" dirty="0">
                <a:solidFill>
                  <a:srgbClr val="00B050"/>
                </a:solidFill>
              </a:rPr>
              <a:t>Yoko</a:t>
            </a:r>
            <a:r>
              <a:rPr lang="en-US" sz="2325" dirty="0">
                <a:solidFill>
                  <a:srgbClr val="00B050"/>
                </a:solidFill>
              </a:rPr>
              <a:t> compromised or enabled by its displacement of race-ethnicity onto animal characters? </a:t>
            </a:r>
            <a:br>
              <a:rPr lang="en-US" sz="2325" dirty="0"/>
            </a:br>
            <a:br>
              <a:rPr lang="en-US" sz="2325" dirty="0"/>
            </a:br>
            <a:r>
              <a:rPr lang="en-US" sz="2325" dirty="0">
                <a:solidFill>
                  <a:srgbClr val="00B050"/>
                </a:solidFill>
              </a:rPr>
              <a:t>Is substituting an animal for a human (raced) person more or less effective in conveying a pro-social message?</a:t>
            </a:r>
            <a:br>
              <a:rPr lang="en-US" sz="2325" dirty="0"/>
            </a:br>
            <a:r>
              <a:rPr lang="en-US" sz="2325" dirty="0"/>
              <a:t> </a:t>
            </a:r>
          </a:p>
        </p:txBody>
      </p:sp>
      <p:pic>
        <p:nvPicPr>
          <p:cNvPr id="6" name="Content Placeholder 5">
            <a:extLst>
              <a:ext uri="{FF2B5EF4-FFF2-40B4-BE49-F238E27FC236}">
                <a16:creationId xmlns:a16="http://schemas.microsoft.com/office/drawing/2014/main" id="{E2483970-2062-5D42-ABD2-6606F61075A5}"/>
              </a:ext>
            </a:extLst>
          </p:cNvPr>
          <p:cNvPicPr>
            <a:picLocks noGrp="1" noChangeAspect="1"/>
          </p:cNvPicPr>
          <p:nvPr>
            <p:ph idx="1"/>
          </p:nvPr>
        </p:nvPicPr>
        <p:blipFill>
          <a:blip r:embed="rId2"/>
          <a:stretch>
            <a:fillRect/>
          </a:stretch>
        </p:blipFill>
        <p:spPr>
          <a:xfrm>
            <a:off x="6160294" y="1355979"/>
            <a:ext cx="3879056" cy="4525566"/>
          </a:xfrm>
        </p:spPr>
      </p:pic>
    </p:spTree>
    <p:extLst>
      <p:ext uri="{BB962C8B-B14F-4D97-AF65-F5344CB8AC3E}">
        <p14:creationId xmlns:p14="http://schemas.microsoft.com/office/powerpoint/2010/main" val="344376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pPr algn="l"/>
            <a:r>
              <a:rPr lang="en-US" sz="3200" dirty="0"/>
              <a:t>Is race in this picture?</a:t>
            </a:r>
            <a:br>
              <a:rPr lang="en-US" sz="3200" dirty="0"/>
            </a:br>
            <a:br>
              <a:rPr lang="en-US" sz="3200" dirty="0"/>
            </a:br>
            <a:r>
              <a:rPr lang="en-US" sz="2200" dirty="0"/>
              <a:t>Miss </a:t>
            </a:r>
            <a:r>
              <a:rPr lang="en-US" sz="2200" dirty="0" err="1"/>
              <a:t>Bindergarten’s</a:t>
            </a:r>
            <a:r>
              <a:rPr lang="en-US" sz="2200" dirty="0"/>
              <a:t> Kindergarten series, Slate and Wolff, 1996</a:t>
            </a:r>
          </a:p>
        </p:txBody>
      </p:sp>
      <p:pic>
        <p:nvPicPr>
          <p:cNvPr id="5" name="Content Placeholder 4">
            <a:extLst>
              <a:ext uri="{FF2B5EF4-FFF2-40B4-BE49-F238E27FC236}">
                <a16:creationId xmlns:a16="http://schemas.microsoft.com/office/drawing/2014/main" id="{9D6022B8-2503-5249-B39A-3B74CF802AE3}"/>
              </a:ext>
            </a:extLst>
          </p:cNvPr>
          <p:cNvPicPr>
            <a:picLocks noGrp="1" noChangeAspect="1"/>
          </p:cNvPicPr>
          <p:nvPr>
            <p:ph idx="1"/>
          </p:nvPr>
        </p:nvPicPr>
        <p:blipFill>
          <a:blip r:embed="rId3"/>
          <a:stretch>
            <a:fillRect/>
          </a:stretch>
        </p:blipFill>
        <p:spPr>
          <a:xfrm>
            <a:off x="2016988" y="1600201"/>
            <a:ext cx="8158024" cy="4525963"/>
          </a:xfrm>
        </p:spPr>
      </p:pic>
    </p:spTree>
    <p:extLst>
      <p:ext uri="{BB962C8B-B14F-4D97-AF65-F5344CB8AC3E}">
        <p14:creationId xmlns:p14="http://schemas.microsoft.com/office/powerpoint/2010/main" val="2737694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AC406-A701-CF4C-BF0B-1ED57D3B6AE2}"/>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7883895C-5BDE-CB4D-A02A-0EC1760E3F7D}"/>
              </a:ext>
            </a:extLst>
          </p:cNvPr>
          <p:cNvPicPr>
            <a:picLocks noGrp="1" noChangeAspect="1"/>
          </p:cNvPicPr>
          <p:nvPr>
            <p:ph idx="1"/>
          </p:nvPr>
        </p:nvPicPr>
        <p:blipFill>
          <a:blip r:embed="rId2"/>
          <a:stretch>
            <a:fillRect/>
          </a:stretch>
        </p:blipFill>
        <p:spPr>
          <a:xfrm>
            <a:off x="5099050" y="643731"/>
            <a:ext cx="5111750" cy="5111750"/>
          </a:xfrm>
        </p:spPr>
      </p:pic>
      <p:sp>
        <p:nvSpPr>
          <p:cNvPr id="4" name="Text Placeholder 3">
            <a:extLst>
              <a:ext uri="{FF2B5EF4-FFF2-40B4-BE49-F238E27FC236}">
                <a16:creationId xmlns:a16="http://schemas.microsoft.com/office/drawing/2014/main" id="{99C080F3-02DE-7149-A8F7-120A198418D1}"/>
              </a:ext>
            </a:extLst>
          </p:cNvPr>
          <p:cNvSpPr>
            <a:spLocks noGrp="1"/>
          </p:cNvSpPr>
          <p:nvPr>
            <p:ph type="body" sz="half" idx="2"/>
          </p:nvPr>
        </p:nvSpPr>
        <p:spPr/>
        <p:txBody>
          <a:bodyPr>
            <a:normAutofit/>
          </a:bodyPr>
          <a:lstStyle/>
          <a:p>
            <a:r>
              <a:rPr lang="en-US" sz="2000" dirty="0"/>
              <a:t>Results of a 2017 study that tested preschool children’s likelihood of sharing stickers with anonymous peers when read the same story featuring</a:t>
            </a:r>
          </a:p>
          <a:p>
            <a:endParaRPr lang="en-US" sz="2000" dirty="0"/>
          </a:p>
          <a:p>
            <a:r>
              <a:rPr lang="en-US" sz="2000" dirty="0"/>
              <a:t>--raccoons </a:t>
            </a:r>
          </a:p>
          <a:p>
            <a:endParaRPr lang="en-US" sz="2000" dirty="0"/>
          </a:p>
          <a:p>
            <a:r>
              <a:rPr lang="en-US" sz="2000" dirty="0"/>
              <a:t>--photoshopped human children</a:t>
            </a:r>
          </a:p>
        </p:txBody>
      </p:sp>
    </p:spTree>
    <p:extLst>
      <p:ext uri="{BB962C8B-B14F-4D97-AF65-F5344CB8AC3E}">
        <p14:creationId xmlns:p14="http://schemas.microsoft.com/office/powerpoint/2010/main" val="3383312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pPr algn="l"/>
            <a:r>
              <a:rPr lang="en-US" sz="2400" dirty="0">
                <a:solidFill>
                  <a:srgbClr val="7030A0"/>
                </a:solidFill>
              </a:rPr>
              <a:t>On children’s literature: </a:t>
            </a:r>
            <a:br>
              <a:rPr lang="en-US" sz="2400" dirty="0">
                <a:solidFill>
                  <a:srgbClr val="7030A0"/>
                </a:solidFill>
              </a:rPr>
            </a:br>
            <a:r>
              <a:rPr lang="en-US" sz="2400" dirty="0">
                <a:solidFill>
                  <a:srgbClr val="7030A0"/>
                </a:solidFill>
              </a:rPr>
              <a:t>Can we change society one child at a time? Can society change if we are </a:t>
            </a:r>
            <a:r>
              <a:rPr lang="en-US" sz="2400" i="1" dirty="0">
                <a:solidFill>
                  <a:srgbClr val="7030A0"/>
                </a:solidFill>
              </a:rPr>
              <a:t>nicer </a:t>
            </a:r>
            <a:r>
              <a:rPr lang="en-US" sz="2400" dirty="0">
                <a:solidFill>
                  <a:srgbClr val="7030A0"/>
                </a:solidFill>
              </a:rPr>
              <a:t>to one another?</a:t>
            </a:r>
            <a:endParaRPr lang="en-US" sz="2200" dirty="0"/>
          </a:p>
        </p:txBody>
      </p:sp>
      <p:sp>
        <p:nvSpPr>
          <p:cNvPr id="2" name="Text Placeholder 1">
            <a:extLst>
              <a:ext uri="{FF2B5EF4-FFF2-40B4-BE49-F238E27FC236}">
                <a16:creationId xmlns:a16="http://schemas.microsoft.com/office/drawing/2014/main" id="{5725E39A-7598-C448-A519-B8066F3F105C}"/>
              </a:ext>
            </a:extLst>
          </p:cNvPr>
          <p:cNvSpPr>
            <a:spLocks noGrp="1"/>
          </p:cNvSpPr>
          <p:nvPr>
            <p:ph type="body" idx="1"/>
          </p:nvPr>
        </p:nvSpPr>
        <p:spPr/>
        <p:txBody>
          <a:bodyPr/>
          <a:lstStyle/>
          <a:p>
            <a:r>
              <a:rPr lang="en-US" dirty="0"/>
              <a:t>YES!</a:t>
            </a:r>
          </a:p>
        </p:txBody>
      </p:sp>
      <p:pic>
        <p:nvPicPr>
          <p:cNvPr id="5" name="Content Placeholder 4">
            <a:extLst>
              <a:ext uri="{FF2B5EF4-FFF2-40B4-BE49-F238E27FC236}">
                <a16:creationId xmlns:a16="http://schemas.microsoft.com/office/drawing/2014/main" id="{9D6022B8-2503-5249-B39A-3B74CF802AE3}"/>
              </a:ext>
            </a:extLst>
          </p:cNvPr>
          <p:cNvPicPr>
            <a:picLocks noGrp="1" noChangeAspect="1"/>
          </p:cNvPicPr>
          <p:nvPr>
            <p:ph sz="half" idx="2"/>
          </p:nvPr>
        </p:nvPicPr>
        <p:blipFill>
          <a:blip r:embed="rId3"/>
          <a:stretch>
            <a:fillRect/>
          </a:stretch>
        </p:blipFill>
        <p:spPr>
          <a:xfrm>
            <a:off x="462100" y="2664419"/>
            <a:ext cx="5342255" cy="2963811"/>
          </a:xfrm>
        </p:spPr>
      </p:pic>
      <p:sp>
        <p:nvSpPr>
          <p:cNvPr id="3" name="Text Placeholder 2">
            <a:extLst>
              <a:ext uri="{FF2B5EF4-FFF2-40B4-BE49-F238E27FC236}">
                <a16:creationId xmlns:a16="http://schemas.microsoft.com/office/drawing/2014/main" id="{E23B32EA-540F-2B4A-BC4D-B2CDB6940431}"/>
              </a:ext>
            </a:extLst>
          </p:cNvPr>
          <p:cNvSpPr>
            <a:spLocks noGrp="1"/>
          </p:cNvSpPr>
          <p:nvPr>
            <p:ph type="body" sz="quarter" idx="3"/>
          </p:nvPr>
        </p:nvSpPr>
        <p:spPr/>
        <p:txBody>
          <a:bodyPr/>
          <a:lstStyle/>
          <a:p>
            <a:r>
              <a:rPr lang="en-US" dirty="0"/>
              <a:t>NO!</a:t>
            </a:r>
          </a:p>
        </p:txBody>
      </p:sp>
      <p:sp>
        <p:nvSpPr>
          <p:cNvPr id="4" name="Content Placeholder 3">
            <a:extLst>
              <a:ext uri="{FF2B5EF4-FFF2-40B4-BE49-F238E27FC236}">
                <a16:creationId xmlns:a16="http://schemas.microsoft.com/office/drawing/2014/main" id="{6FA94666-C839-C340-8F1C-23C92B0DA94B}"/>
              </a:ext>
            </a:extLst>
          </p:cNvPr>
          <p:cNvSpPr>
            <a:spLocks noGrp="1"/>
          </p:cNvSpPr>
          <p:nvPr>
            <p:ph sz="quarter" idx="4"/>
          </p:nvPr>
        </p:nvSpPr>
        <p:spPr>
          <a:xfrm>
            <a:off x="6169026" y="2771480"/>
            <a:ext cx="4268017" cy="3721395"/>
          </a:xfrm>
        </p:spPr>
        <p:txBody>
          <a:bodyPr>
            <a:normAutofit fontScale="85000" lnSpcReduction="20000"/>
          </a:bodyPr>
          <a:lstStyle/>
          <a:p>
            <a:pPr marL="0" indent="0">
              <a:buNone/>
            </a:pPr>
            <a:r>
              <a:rPr lang="en-US" dirty="0"/>
              <a:t>“We can all be prejudiced, yeah? So, black people can be anti-white, but there is a big difference between having prejudiced views about other people and having a </a:t>
            </a:r>
            <a:r>
              <a:rPr lang="en-US" b="1" dirty="0"/>
              <a:t>system </a:t>
            </a:r>
            <a:r>
              <a:rPr lang="en-US" dirty="0"/>
              <a:t>that gives systemic privilege to some groups.”</a:t>
            </a:r>
          </a:p>
          <a:p>
            <a:pPr marL="0" indent="0">
              <a:buNone/>
            </a:pPr>
            <a:r>
              <a:rPr lang="en-US" dirty="0"/>
              <a:t> </a:t>
            </a:r>
          </a:p>
          <a:p>
            <a:pPr marL="0" indent="0">
              <a:buNone/>
            </a:pPr>
            <a:r>
              <a:rPr lang="en-US" sz="2000" dirty="0"/>
              <a:t>Bonilla-Silva, author of  </a:t>
            </a:r>
          </a:p>
          <a:p>
            <a:pPr marL="0" indent="0">
              <a:buNone/>
            </a:pPr>
            <a:r>
              <a:rPr lang="en-US" sz="2000" i="1" dirty="0"/>
              <a:t>Racism without Racists Color-Blind Racism and the Persistence of Racial Inequality in America </a:t>
            </a:r>
            <a:r>
              <a:rPr lang="en-US" sz="2000" dirty="0"/>
              <a:t>(2017) </a:t>
            </a:r>
          </a:p>
          <a:p>
            <a:pPr marL="0" indent="0">
              <a:buNone/>
            </a:pPr>
            <a:endParaRPr lang="en-US" dirty="0"/>
          </a:p>
        </p:txBody>
      </p:sp>
    </p:spTree>
    <p:extLst>
      <p:ext uri="{BB962C8B-B14F-4D97-AF65-F5344CB8AC3E}">
        <p14:creationId xmlns:p14="http://schemas.microsoft.com/office/powerpoint/2010/main" val="3656062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 calcmode="lin" valueType="num">
                                      <p:cBhvr additive="base">
                                        <p:cTn id="1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4">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 calcmode="lin" valueType="num">
                                      <p:cBhvr additive="base">
                                        <p:cTn id="2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4">
                                            <p:txEl>
                                              <p:pRg st="2" end="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582480" y="157163"/>
            <a:ext cx="4059579" cy="3811722"/>
          </a:xfrm>
        </p:spPr>
        <p:txBody>
          <a:bodyPr>
            <a:normAutofit/>
          </a:bodyPr>
          <a:lstStyle/>
          <a:p>
            <a:r>
              <a:rPr lang="en-US" sz="2400" dirty="0"/>
              <a:t>For next Monday,</a:t>
            </a:r>
            <a:br>
              <a:rPr lang="en-US" sz="2400" dirty="0"/>
            </a:br>
            <a:br>
              <a:rPr lang="en-US" sz="2400" dirty="0"/>
            </a:br>
            <a:r>
              <a:rPr lang="en-US" sz="2400" dirty="0"/>
              <a:t>Finish </a:t>
            </a:r>
            <a:r>
              <a:rPr lang="en-US" sz="2400" i="1" dirty="0"/>
              <a:t>American Born Chinese</a:t>
            </a:r>
            <a:br>
              <a:rPr lang="en-US" sz="2400" i="1" dirty="0"/>
            </a:br>
            <a:br>
              <a:rPr lang="en-US" sz="2400" i="1" dirty="0"/>
            </a:br>
            <a:r>
              <a:rPr lang="en-US" sz="2400" i="1" dirty="0"/>
              <a:t>To think about: </a:t>
            </a:r>
            <a:br>
              <a:rPr lang="en-US" sz="2400" dirty="0"/>
            </a:br>
            <a:br>
              <a:rPr lang="en-US" sz="2400" dirty="0"/>
            </a:br>
            <a:endParaRPr lang="en-US" sz="2400" dirty="0">
              <a:latin typeface="Comic Sans MS"/>
              <a:cs typeface="Comic Sans MS"/>
            </a:endParaRPr>
          </a:p>
        </p:txBody>
      </p:sp>
      <p:pic>
        <p:nvPicPr>
          <p:cNvPr id="7" name="Content Placeholder 6" descr="american-born-chinese-cover.jpg"/>
          <p:cNvPicPr>
            <a:picLocks noGrp="1" noChangeAspect="1"/>
          </p:cNvPicPr>
          <p:nvPr>
            <p:ph idx="1"/>
          </p:nvPr>
        </p:nvPicPr>
        <p:blipFill>
          <a:blip r:embed="rId2">
            <a:extLst>
              <a:ext uri="{28A0092B-C50C-407E-A947-70E740481C1C}">
                <a14:useLocalDpi xmlns:a14="http://schemas.microsoft.com/office/drawing/2010/main" val="0"/>
              </a:ext>
            </a:extLst>
          </a:blip>
          <a:srcRect l="-12277" r="-12277"/>
          <a:stretch>
            <a:fillRect/>
          </a:stretch>
        </p:blipFill>
        <p:spPr>
          <a:xfrm>
            <a:off x="943129" y="400766"/>
            <a:ext cx="5639353" cy="6457235"/>
          </a:xfrm>
        </p:spPr>
      </p:pic>
      <p:sp>
        <p:nvSpPr>
          <p:cNvPr id="6" name="Text Placeholder 5"/>
          <p:cNvSpPr>
            <a:spLocks noGrp="1"/>
          </p:cNvSpPr>
          <p:nvPr>
            <p:ph type="body" sz="half" idx="2"/>
          </p:nvPr>
        </p:nvSpPr>
        <p:spPr>
          <a:xfrm>
            <a:off x="6371617" y="778212"/>
            <a:ext cx="4162412" cy="5952073"/>
          </a:xfrm>
        </p:spPr>
        <p:txBody>
          <a:bodyPr>
            <a:normAutofit/>
          </a:bodyPr>
          <a:lstStyle/>
          <a:p>
            <a:endParaRPr lang="en-US" sz="2000" b="1" dirty="0"/>
          </a:p>
          <a:p>
            <a:br>
              <a:rPr lang="en-US" sz="2000" dirty="0"/>
            </a:br>
            <a:endParaRPr lang="en-US" sz="2000" dirty="0"/>
          </a:p>
          <a:p>
            <a:endParaRPr lang="en-US" sz="2000" b="1" dirty="0"/>
          </a:p>
          <a:p>
            <a:endParaRPr lang="en-US" sz="2000" b="1" dirty="0"/>
          </a:p>
          <a:p>
            <a:endParaRPr lang="en-US" sz="2000" b="1" dirty="0"/>
          </a:p>
          <a:p>
            <a:endParaRPr lang="en-US" sz="2000" b="1" dirty="0"/>
          </a:p>
          <a:p>
            <a:r>
              <a:rPr lang="en-US" sz="2000" dirty="0"/>
              <a:t>Was the ending resolution to </a:t>
            </a:r>
            <a:r>
              <a:rPr lang="en-US" sz="2000" i="1" dirty="0"/>
              <a:t>American Born Chinese </a:t>
            </a:r>
            <a:r>
              <a:rPr lang="en-US" sz="2000" dirty="0"/>
              <a:t>satisfying to you as a reader? Why or why not? </a:t>
            </a:r>
          </a:p>
          <a:p>
            <a:r>
              <a:rPr lang="en-US" sz="2000" dirty="0"/>
              <a:t> </a:t>
            </a:r>
          </a:p>
          <a:p>
            <a:r>
              <a:rPr lang="en-US" sz="2000" dirty="0"/>
              <a:t>Which image or series of images help convey the content or theme of</a:t>
            </a:r>
            <a:r>
              <a:rPr lang="en-US" sz="2000" i="1" dirty="0"/>
              <a:t> ABC?</a:t>
            </a:r>
            <a:r>
              <a:rPr lang="en-US" sz="2000" dirty="0"/>
              <a:t> In what way is this visual effective to you?</a:t>
            </a:r>
          </a:p>
          <a:p>
            <a:endParaRPr lang="en-US" sz="2000" b="1" dirty="0"/>
          </a:p>
        </p:txBody>
      </p:sp>
    </p:spTree>
    <p:extLst>
      <p:ext uri="{BB962C8B-B14F-4D97-AF65-F5344CB8AC3E}">
        <p14:creationId xmlns:p14="http://schemas.microsoft.com/office/powerpoint/2010/main" val="1460668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45FF4-DA2C-5038-2B1F-B6FEEF65E3ED}"/>
              </a:ext>
            </a:extLst>
          </p:cNvPr>
          <p:cNvSpPr>
            <a:spLocks noGrp="1"/>
          </p:cNvSpPr>
          <p:nvPr>
            <p:ph type="title"/>
          </p:nvPr>
        </p:nvSpPr>
        <p:spPr/>
        <p:txBody>
          <a:bodyPr/>
          <a:lstStyle/>
          <a:p>
            <a:endParaRPr lang="en-US"/>
          </a:p>
        </p:txBody>
      </p:sp>
      <p:pic>
        <p:nvPicPr>
          <p:cNvPr id="5" name="Content Placeholder 4" descr="An orange archway with white text&#10;&#10;Description automatically generated">
            <a:extLst>
              <a:ext uri="{FF2B5EF4-FFF2-40B4-BE49-F238E27FC236}">
                <a16:creationId xmlns:a16="http://schemas.microsoft.com/office/drawing/2014/main" id="{C4CADBFF-EF49-03D8-100F-5B3A82CEC75B}"/>
              </a:ext>
            </a:extLst>
          </p:cNvPr>
          <p:cNvPicPr>
            <a:picLocks noGrp="1" noChangeAspect="1"/>
          </p:cNvPicPr>
          <p:nvPr>
            <p:ph idx="1"/>
          </p:nvPr>
        </p:nvPicPr>
        <p:blipFill>
          <a:blip r:embed="rId2"/>
          <a:stretch>
            <a:fillRect/>
          </a:stretch>
        </p:blipFill>
        <p:spPr>
          <a:xfrm>
            <a:off x="2819888" y="-287177"/>
            <a:ext cx="5607419" cy="7259360"/>
          </a:xfrm>
        </p:spPr>
      </p:pic>
    </p:spTree>
    <p:extLst>
      <p:ext uri="{BB962C8B-B14F-4D97-AF65-F5344CB8AC3E}">
        <p14:creationId xmlns:p14="http://schemas.microsoft.com/office/powerpoint/2010/main" val="3291332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44454" y="200721"/>
            <a:ext cx="1880066" cy="2048209"/>
          </a:xfrm>
        </p:spPr>
        <p:txBody>
          <a:bodyPr>
            <a:normAutofit/>
          </a:bodyPr>
          <a:lstStyle/>
          <a:p>
            <a:endParaRPr lang="en-US" dirty="0"/>
          </a:p>
        </p:txBody>
      </p:sp>
      <p:sp>
        <p:nvSpPr>
          <p:cNvPr id="5" name="Rectangle 4">
            <a:extLst>
              <a:ext uri="{FF2B5EF4-FFF2-40B4-BE49-F238E27FC236}">
                <a16:creationId xmlns:a16="http://schemas.microsoft.com/office/drawing/2014/main" id="{0CF0FEEE-7A58-BB4E-B940-3D4BB04EFD8E}"/>
              </a:ext>
            </a:extLst>
          </p:cNvPr>
          <p:cNvSpPr/>
          <p:nvPr/>
        </p:nvSpPr>
        <p:spPr>
          <a:xfrm>
            <a:off x="342901" y="371475"/>
            <a:ext cx="6592920" cy="6370975"/>
          </a:xfrm>
          <a:prstGeom prst="rect">
            <a:avLst/>
          </a:prstGeom>
        </p:spPr>
        <p:txBody>
          <a:bodyPr wrap="square">
            <a:spAutoFit/>
          </a:bodyPr>
          <a:lstStyle/>
          <a:p>
            <a:endParaRPr lang="en-US" dirty="0"/>
          </a:p>
          <a:p>
            <a:endParaRPr lang="en-US" dirty="0"/>
          </a:p>
          <a:p>
            <a:r>
              <a:rPr lang="en-US" sz="2800" b="1" dirty="0"/>
              <a:t>Today: </a:t>
            </a:r>
          </a:p>
          <a:p>
            <a:endParaRPr lang="en-US" sz="2800" b="1" dirty="0"/>
          </a:p>
          <a:p>
            <a:r>
              <a:rPr lang="en-US" sz="2800" dirty="0"/>
              <a:t>How is typing replicated? </a:t>
            </a:r>
          </a:p>
          <a:p>
            <a:endParaRPr lang="en-US" sz="2800" dirty="0"/>
          </a:p>
          <a:p>
            <a:r>
              <a:rPr lang="en-US" sz="2800" i="1" dirty="0"/>
              <a:t>When </a:t>
            </a:r>
            <a:r>
              <a:rPr lang="en-US" sz="2800" dirty="0"/>
              <a:t>does race matter? </a:t>
            </a:r>
          </a:p>
          <a:p>
            <a:endParaRPr lang="en-US" sz="2800" dirty="0"/>
          </a:p>
          <a:p>
            <a:r>
              <a:rPr lang="en-US" sz="2800" dirty="0"/>
              <a:t>Can typing be  unlearned; can racial associations be unstuck?</a:t>
            </a:r>
          </a:p>
          <a:p>
            <a:endParaRPr lang="en-US" sz="2800" dirty="0"/>
          </a:p>
          <a:p>
            <a:r>
              <a:rPr lang="en-US" sz="2800" dirty="0"/>
              <a:t>How can children’s and Y.A. literature contribute to the project of interrupting negative biases? </a:t>
            </a:r>
          </a:p>
          <a:p>
            <a:endParaRPr lang="en-US" b="1" dirty="0"/>
          </a:p>
          <a:p>
            <a:endParaRPr lang="en-US" dirty="0"/>
          </a:p>
        </p:txBody>
      </p:sp>
      <p:pic>
        <p:nvPicPr>
          <p:cNvPr id="8" name="Content Placeholder 7" descr="A sticker of two pieces of bread with faces&#10;&#10;Description automatically generated">
            <a:extLst>
              <a:ext uri="{FF2B5EF4-FFF2-40B4-BE49-F238E27FC236}">
                <a16:creationId xmlns:a16="http://schemas.microsoft.com/office/drawing/2014/main" id="{4CC6ADFC-1643-C737-D78E-B653759520ED}"/>
              </a:ext>
            </a:extLst>
          </p:cNvPr>
          <p:cNvPicPr>
            <a:picLocks noGrp="1" noChangeAspect="1"/>
          </p:cNvPicPr>
          <p:nvPr>
            <p:ph idx="1"/>
          </p:nvPr>
        </p:nvPicPr>
        <p:blipFill>
          <a:blip r:embed="rId2"/>
          <a:stretch>
            <a:fillRect/>
          </a:stretch>
        </p:blipFill>
        <p:spPr>
          <a:xfrm>
            <a:off x="6935821" y="1224825"/>
            <a:ext cx="4867275" cy="4867275"/>
          </a:xfrm>
        </p:spPr>
      </p:pic>
    </p:spTree>
    <p:extLst>
      <p:ext uri="{BB962C8B-B14F-4D97-AF65-F5344CB8AC3E}">
        <p14:creationId xmlns:p14="http://schemas.microsoft.com/office/powerpoint/2010/main" val="1154328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9566189" cy="845837"/>
          </a:xfrm>
        </p:spPr>
        <p:txBody>
          <a:bodyPr/>
          <a:lstStyle/>
          <a:p>
            <a:r>
              <a:rPr lang="en-US" dirty="0"/>
              <a:t>How stereotypes become replicated</a:t>
            </a:r>
          </a:p>
        </p:txBody>
      </p:sp>
      <p:sp>
        <p:nvSpPr>
          <p:cNvPr id="3" name="Content Placeholder 2"/>
          <p:cNvSpPr>
            <a:spLocks noGrp="1"/>
          </p:cNvSpPr>
          <p:nvPr>
            <p:ph idx="1"/>
          </p:nvPr>
        </p:nvSpPr>
        <p:spPr>
          <a:xfrm>
            <a:off x="698643" y="1325366"/>
            <a:ext cx="10655157" cy="4851597"/>
          </a:xfrm>
        </p:spPr>
        <p:txBody>
          <a:bodyPr/>
          <a:lstStyle/>
          <a:p>
            <a:pPr marL="0" indent="0">
              <a:buNone/>
            </a:pPr>
            <a:endParaRPr lang="en-US" dirty="0"/>
          </a:p>
          <a:p>
            <a:pPr marL="0" indent="0">
              <a:buNone/>
            </a:pPr>
            <a:r>
              <a:rPr lang="en-US" sz="4000" dirty="0"/>
              <a:t>The Case of the Psychic Dog</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1900" y="3128136"/>
            <a:ext cx="5626100" cy="4094551"/>
          </a:xfrm>
          <a:prstGeom prst="rect">
            <a:avLst/>
          </a:prstGeom>
        </p:spPr>
      </p:pic>
    </p:spTree>
    <p:extLst>
      <p:ext uri="{BB962C8B-B14F-4D97-AF65-F5344CB8AC3E}">
        <p14:creationId xmlns:p14="http://schemas.microsoft.com/office/powerpoint/2010/main" val="1857526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9566189" cy="845837"/>
          </a:xfrm>
        </p:spPr>
        <p:txBody>
          <a:bodyPr/>
          <a:lstStyle/>
          <a:p>
            <a:r>
              <a:rPr lang="en-US" dirty="0"/>
              <a:t>results of the test: </a:t>
            </a:r>
          </a:p>
        </p:txBody>
      </p:sp>
      <p:sp>
        <p:nvSpPr>
          <p:cNvPr id="3" name="Content Placeholder 2"/>
          <p:cNvSpPr>
            <a:spLocks noGrp="1"/>
          </p:cNvSpPr>
          <p:nvPr>
            <p:ph idx="1"/>
          </p:nvPr>
        </p:nvSpPr>
        <p:spPr>
          <a:xfrm>
            <a:off x="698643" y="1325366"/>
            <a:ext cx="10655157" cy="4851597"/>
          </a:xfrm>
        </p:spPr>
        <p:txBody>
          <a:bodyPr/>
          <a:lstStyle/>
          <a:p>
            <a:pPr marL="0" indent="0">
              <a:buNone/>
            </a:pPr>
            <a:r>
              <a:rPr lang="en-US" dirty="0"/>
              <a:t>The dog went to the porch continuously, but the parents </a:t>
            </a:r>
            <a:r>
              <a:rPr lang="en-US" i="1" dirty="0"/>
              <a:t>only noticed it </a:t>
            </a:r>
            <a:r>
              <a:rPr lang="en-US" dirty="0"/>
              <a:t>after their daughter returned 10 min. later. Thus, they became</a:t>
            </a:r>
            <a:r>
              <a:rPr lang="en-US" b="1" dirty="0"/>
              <a:t> aware </a:t>
            </a:r>
            <a:r>
              <a:rPr lang="en-US" dirty="0"/>
              <a:t>of the dog’s behavior only </a:t>
            </a:r>
            <a:r>
              <a:rPr lang="en-US" b="1" dirty="0"/>
              <a:t>when it confirmed their belief </a:t>
            </a:r>
            <a:r>
              <a:rPr lang="en-US" dirty="0"/>
              <a:t>linking his movement to their daughter’s return.</a:t>
            </a:r>
          </a:p>
          <a:p>
            <a:pPr marL="0" indent="0">
              <a:buNone/>
            </a:pPr>
            <a:endParaRPr lang="en-US" dirty="0"/>
          </a:p>
          <a:p>
            <a:pPr marL="0" indent="0">
              <a:buNone/>
            </a:pPr>
            <a:r>
              <a:rPr lang="en-US" b="1" dirty="0"/>
              <a:t>Study revealed the power of </a:t>
            </a:r>
          </a:p>
          <a:p>
            <a:pPr marL="0" indent="0">
              <a:buNone/>
            </a:pPr>
            <a:r>
              <a:rPr lang="en-US" dirty="0"/>
              <a:t>confirmation bias </a:t>
            </a:r>
          </a:p>
          <a:p>
            <a:pPr marL="0" indent="0">
              <a:buNone/>
            </a:pPr>
            <a:r>
              <a:rPr lang="en-US" dirty="0"/>
              <a:t>and selective awareness or memory </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0558" y="3566844"/>
            <a:ext cx="4365661" cy="3177231"/>
          </a:xfrm>
          <a:prstGeom prst="rect">
            <a:avLst/>
          </a:prstGeom>
        </p:spPr>
      </p:pic>
    </p:spTree>
    <p:extLst>
      <p:ext uri="{BB962C8B-B14F-4D97-AF65-F5344CB8AC3E}">
        <p14:creationId xmlns:p14="http://schemas.microsoft.com/office/powerpoint/2010/main" val="877889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B8057-B275-BD40-9310-8482915AB129}"/>
              </a:ext>
            </a:extLst>
          </p:cNvPr>
          <p:cNvSpPr>
            <a:spLocks noGrp="1"/>
          </p:cNvSpPr>
          <p:nvPr>
            <p:ph type="title"/>
          </p:nvPr>
        </p:nvSpPr>
        <p:spPr>
          <a:xfrm>
            <a:off x="469900" y="317500"/>
            <a:ext cx="4302125" cy="1739900"/>
          </a:xfrm>
        </p:spPr>
        <p:txBody>
          <a:bodyPr>
            <a:normAutofit/>
          </a:bodyPr>
          <a:lstStyle/>
          <a:p>
            <a:r>
              <a:rPr lang="en-US" sz="2800" dirty="0"/>
              <a:t>On confirmation bias</a:t>
            </a:r>
            <a:br>
              <a:rPr lang="en-US" sz="2800" dirty="0"/>
            </a:br>
            <a:r>
              <a:rPr lang="en-US" sz="2800" dirty="0"/>
              <a:t>and stereotype continuation</a:t>
            </a:r>
            <a:br>
              <a:rPr lang="en-US" sz="2800" dirty="0"/>
            </a:br>
            <a:endParaRPr lang="en-US" sz="2800" dirty="0"/>
          </a:p>
        </p:txBody>
      </p:sp>
      <p:sp>
        <p:nvSpPr>
          <p:cNvPr id="4" name="Text Placeholder 3">
            <a:extLst>
              <a:ext uri="{FF2B5EF4-FFF2-40B4-BE49-F238E27FC236}">
                <a16:creationId xmlns:a16="http://schemas.microsoft.com/office/drawing/2014/main" id="{322CBEF3-6F9A-994A-9C83-35CB3FC5EE6B}"/>
              </a:ext>
            </a:extLst>
          </p:cNvPr>
          <p:cNvSpPr>
            <a:spLocks noGrp="1"/>
          </p:cNvSpPr>
          <p:nvPr>
            <p:ph type="body" sz="half" idx="2"/>
          </p:nvPr>
        </p:nvSpPr>
        <p:spPr>
          <a:xfrm>
            <a:off x="560387" y="1790700"/>
            <a:ext cx="4738687" cy="4402836"/>
          </a:xfrm>
        </p:spPr>
        <p:txBody>
          <a:bodyPr>
            <a:normAutofit/>
          </a:bodyPr>
          <a:lstStyle/>
          <a:p>
            <a:r>
              <a:rPr lang="en-US" dirty="0"/>
              <a:t> </a:t>
            </a:r>
          </a:p>
          <a:p>
            <a:r>
              <a:rPr lang="en-US" sz="2000" dirty="0"/>
              <a:t>journalist Malcolm Gladwell </a:t>
            </a:r>
          </a:p>
          <a:p>
            <a:r>
              <a:rPr lang="en-US" sz="2000" dirty="0"/>
              <a:t>from </a:t>
            </a:r>
            <a:r>
              <a:rPr lang="en-US" sz="2000" i="1" dirty="0"/>
              <a:t>Outliers: The Story of Success</a:t>
            </a:r>
            <a:r>
              <a:rPr lang="en-US" sz="2000" dirty="0"/>
              <a:t> (2008)</a:t>
            </a:r>
          </a:p>
          <a:p>
            <a:endParaRPr lang="en-US" sz="2000" dirty="0"/>
          </a:p>
          <a:p>
            <a:pPr>
              <a:lnSpc>
                <a:spcPct val="150000"/>
              </a:lnSpc>
            </a:pPr>
            <a:r>
              <a:rPr lang="en-US" sz="2400" dirty="0"/>
              <a:t> “Go to any Western college campus and you’ll find </a:t>
            </a:r>
            <a:r>
              <a:rPr lang="en-US" sz="2400" b="1" dirty="0"/>
              <a:t>Asian </a:t>
            </a:r>
            <a:r>
              <a:rPr lang="en-US" sz="2400" dirty="0"/>
              <a:t>students have a reputation for being in the </a:t>
            </a:r>
            <a:r>
              <a:rPr lang="en-US" sz="2400" b="1" dirty="0"/>
              <a:t>library</a:t>
            </a:r>
            <a:r>
              <a:rPr lang="en-US" sz="2400" dirty="0"/>
              <a:t> long after everyone else has left.”</a:t>
            </a:r>
          </a:p>
          <a:p>
            <a:r>
              <a:rPr lang="en-US" dirty="0"/>
              <a:t> </a:t>
            </a:r>
          </a:p>
          <a:p>
            <a:endParaRPr lang="en-US" dirty="0"/>
          </a:p>
        </p:txBody>
      </p:sp>
      <p:sp>
        <p:nvSpPr>
          <p:cNvPr id="8" name="TextBox 7">
            <a:extLst>
              <a:ext uri="{FF2B5EF4-FFF2-40B4-BE49-F238E27FC236}">
                <a16:creationId xmlns:a16="http://schemas.microsoft.com/office/drawing/2014/main" id="{A8A1384C-CDEC-534F-A5DF-8BF33F42D123}"/>
              </a:ext>
            </a:extLst>
          </p:cNvPr>
          <p:cNvSpPr txBox="1"/>
          <p:nvPr/>
        </p:nvSpPr>
        <p:spPr>
          <a:xfrm>
            <a:off x="5448300" y="1415143"/>
            <a:ext cx="4749799" cy="923330"/>
          </a:xfrm>
          <a:prstGeom prst="rect">
            <a:avLst/>
          </a:prstGeom>
          <a:noFill/>
        </p:spPr>
        <p:txBody>
          <a:bodyPr wrap="square" rtlCol="0">
            <a:spAutoFit/>
          </a:bodyPr>
          <a:lstStyle/>
          <a:p>
            <a:endParaRPr lang="en-US" dirty="0"/>
          </a:p>
          <a:p>
            <a:endParaRPr lang="en-US" dirty="0"/>
          </a:p>
          <a:p>
            <a:endParaRPr lang="en-US" dirty="0"/>
          </a:p>
        </p:txBody>
      </p:sp>
      <p:sp>
        <p:nvSpPr>
          <p:cNvPr id="6" name="TextBox 5">
            <a:extLst>
              <a:ext uri="{FF2B5EF4-FFF2-40B4-BE49-F238E27FC236}">
                <a16:creationId xmlns:a16="http://schemas.microsoft.com/office/drawing/2014/main" id="{105B6152-4F36-F541-8B13-7D71A5F01D00}"/>
              </a:ext>
            </a:extLst>
          </p:cNvPr>
          <p:cNvSpPr txBox="1"/>
          <p:nvPr/>
        </p:nvSpPr>
        <p:spPr>
          <a:xfrm>
            <a:off x="5448302" y="3124200"/>
            <a:ext cx="6591298" cy="369332"/>
          </a:xfrm>
          <a:prstGeom prst="rect">
            <a:avLst/>
          </a:prstGeom>
          <a:noFill/>
        </p:spPr>
        <p:txBody>
          <a:bodyPr wrap="square" rtlCol="0">
            <a:spAutoFit/>
          </a:bodyPr>
          <a:lstStyle/>
          <a:p>
            <a:endParaRPr lang="en-US" dirty="0"/>
          </a:p>
        </p:txBody>
      </p:sp>
      <p:sp>
        <p:nvSpPr>
          <p:cNvPr id="9" name="TextBox 8">
            <a:extLst>
              <a:ext uri="{FF2B5EF4-FFF2-40B4-BE49-F238E27FC236}">
                <a16:creationId xmlns:a16="http://schemas.microsoft.com/office/drawing/2014/main" id="{8C964666-6ED2-3E4D-802D-41550B65D418}"/>
              </a:ext>
            </a:extLst>
          </p:cNvPr>
          <p:cNvSpPr txBox="1"/>
          <p:nvPr/>
        </p:nvSpPr>
        <p:spPr>
          <a:xfrm>
            <a:off x="5774635" y="317500"/>
            <a:ext cx="6082748" cy="5262979"/>
          </a:xfrm>
          <a:prstGeom prst="rect">
            <a:avLst/>
          </a:prstGeom>
          <a:noFill/>
        </p:spPr>
        <p:txBody>
          <a:bodyPr wrap="square" rtlCol="0">
            <a:spAutoFit/>
          </a:bodyPr>
          <a:lstStyle/>
          <a:p>
            <a:r>
              <a:rPr lang="en-US" sz="2400" dirty="0"/>
              <a:t>“Confirming and Disconfirming Stereotypes” Lee and Zhou:</a:t>
            </a:r>
          </a:p>
          <a:p>
            <a:r>
              <a:rPr lang="en-US" sz="2400" dirty="0"/>
              <a:t> </a:t>
            </a:r>
          </a:p>
          <a:p>
            <a:r>
              <a:rPr lang="en-US" sz="2400" dirty="0"/>
              <a:t>“[I]</a:t>
            </a:r>
            <a:r>
              <a:rPr lang="en-US" sz="2400" dirty="0" err="1"/>
              <a:t>ndividuals</a:t>
            </a:r>
            <a:r>
              <a:rPr lang="en-US" sz="2400" dirty="0"/>
              <a:t> have powerful, largely unconscious tendencies to </a:t>
            </a:r>
            <a:r>
              <a:rPr lang="en-US" sz="2400" b="1" dirty="0"/>
              <a:t>remember </a:t>
            </a:r>
            <a:r>
              <a:rPr lang="en-US" sz="2400" dirty="0"/>
              <a:t>people, events, and experiences that confirm their expectations. </a:t>
            </a:r>
          </a:p>
          <a:p>
            <a:endParaRPr lang="en-US" sz="2400" dirty="0"/>
          </a:p>
          <a:p>
            <a:endParaRPr lang="en-US" sz="2400" dirty="0"/>
          </a:p>
          <a:p>
            <a:r>
              <a:rPr lang="en-US" sz="2400" dirty="0"/>
              <a:t>[I]</a:t>
            </a:r>
            <a:r>
              <a:rPr lang="en-US" sz="2400" dirty="0" err="1"/>
              <a:t>ndividuals</a:t>
            </a:r>
            <a:r>
              <a:rPr lang="en-US" sz="2400" dirty="0"/>
              <a:t> often </a:t>
            </a:r>
            <a:r>
              <a:rPr lang="en-US" sz="2400" b="1" dirty="0"/>
              <a:t>fail to see </a:t>
            </a:r>
            <a:r>
              <a:rPr lang="en-US" sz="2400" dirty="0"/>
              <a:t>disconfirming evidence, or if they do see it, they often reinterpret it in stereotypic-confirming ways, ignore it, or dismiss it altogether as the exception” </a:t>
            </a:r>
            <a:r>
              <a:rPr lang="en-US" sz="2400" b="1" dirty="0"/>
              <a:t>(173).</a:t>
            </a:r>
          </a:p>
        </p:txBody>
      </p:sp>
    </p:spTree>
    <p:extLst>
      <p:ext uri="{BB962C8B-B14F-4D97-AF65-F5344CB8AC3E}">
        <p14:creationId xmlns:p14="http://schemas.microsoft.com/office/powerpoint/2010/main" val="2603772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anim calcmode="lin" valueType="num">
                                      <p:cBhvr additive="base">
                                        <p:cTn id="11"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9">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 calcmode="lin" valueType="num">
                                      <p:cBhvr additive="base">
                                        <p:cTn id="15"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anim calcmode="lin" valueType="num">
                                      <p:cBhvr additive="base">
                                        <p:cTn id="21"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9">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C8FAB-B6C6-3343-A4A3-CDFCC23DEED7}"/>
              </a:ext>
            </a:extLst>
          </p:cNvPr>
          <p:cNvSpPr>
            <a:spLocks noGrp="1"/>
          </p:cNvSpPr>
          <p:nvPr>
            <p:ph type="title"/>
          </p:nvPr>
        </p:nvSpPr>
        <p:spPr>
          <a:xfrm>
            <a:off x="838200" y="365126"/>
            <a:ext cx="9473119" cy="461726"/>
          </a:xfrm>
        </p:spPr>
        <p:txBody>
          <a:bodyPr>
            <a:normAutofit fontScale="90000"/>
          </a:bodyPr>
          <a:lstStyle/>
          <a:p>
            <a:endParaRPr lang="en-US" sz="3200" dirty="0"/>
          </a:p>
        </p:txBody>
      </p:sp>
      <p:sp>
        <p:nvSpPr>
          <p:cNvPr id="3" name="Content Placeholder 2">
            <a:extLst>
              <a:ext uri="{FF2B5EF4-FFF2-40B4-BE49-F238E27FC236}">
                <a16:creationId xmlns:a16="http://schemas.microsoft.com/office/drawing/2014/main" id="{BF0E3F5A-9E51-2D43-AECE-31F9A8C18663}"/>
              </a:ext>
            </a:extLst>
          </p:cNvPr>
          <p:cNvSpPr>
            <a:spLocks noGrp="1"/>
          </p:cNvSpPr>
          <p:nvPr>
            <p:ph idx="1"/>
          </p:nvPr>
        </p:nvSpPr>
        <p:spPr>
          <a:xfrm>
            <a:off x="340468" y="826852"/>
            <a:ext cx="7675836" cy="5537885"/>
          </a:xfrm>
        </p:spPr>
        <p:txBody>
          <a:bodyPr/>
          <a:lstStyle/>
          <a:p>
            <a:pPr marL="0" indent="0">
              <a:buNone/>
            </a:pPr>
            <a:endParaRPr lang="en-US" dirty="0"/>
          </a:p>
          <a:p>
            <a:pPr marL="0" indent="0">
              <a:buNone/>
            </a:pPr>
            <a:r>
              <a:rPr lang="en-US" dirty="0"/>
              <a:t>When does race “stick” to individual behavior? When is it invoked as a means of explaining an individual’s behavior?</a:t>
            </a:r>
          </a:p>
          <a:p>
            <a:pPr marL="0" indent="0">
              <a:buNone/>
            </a:pPr>
            <a:endParaRPr lang="en-US" b="1" dirty="0"/>
          </a:p>
          <a:p>
            <a:pPr marL="0" indent="0">
              <a:buNone/>
            </a:pPr>
            <a:endParaRPr lang="en-US" b="1" dirty="0"/>
          </a:p>
          <a:p>
            <a:pPr marL="0" indent="0">
              <a:buNone/>
            </a:pPr>
            <a:r>
              <a:rPr lang="en-US" b="1" dirty="0"/>
              <a:t>1. “Chinese people always eat in restaurants”</a:t>
            </a:r>
          </a:p>
          <a:p>
            <a:pPr marL="0" indent="0">
              <a:buNone/>
            </a:pPr>
            <a:endParaRPr lang="en-US" dirty="0"/>
          </a:p>
          <a:p>
            <a:pPr marL="0" indent="0">
              <a:buNone/>
            </a:pPr>
            <a:r>
              <a:rPr lang="en-US" dirty="0"/>
              <a:t> </a:t>
            </a:r>
            <a:r>
              <a:rPr lang="en-US" b="1" dirty="0"/>
              <a:t>2. “brown people always fight”</a:t>
            </a:r>
            <a:endParaRPr lang="en-US" dirty="0"/>
          </a:p>
          <a:p>
            <a:pPr marL="0" indent="0">
              <a:buNone/>
            </a:pPr>
            <a:endParaRPr lang="en-US" dirty="0"/>
          </a:p>
        </p:txBody>
      </p:sp>
      <p:pic>
        <p:nvPicPr>
          <p:cNvPr id="5" name="Picture 4">
            <a:extLst>
              <a:ext uri="{FF2B5EF4-FFF2-40B4-BE49-F238E27FC236}">
                <a16:creationId xmlns:a16="http://schemas.microsoft.com/office/drawing/2014/main" id="{F17E9240-4538-2142-A298-676A4A875364}"/>
              </a:ext>
            </a:extLst>
          </p:cNvPr>
          <p:cNvPicPr>
            <a:picLocks noChangeAspect="1"/>
          </p:cNvPicPr>
          <p:nvPr/>
        </p:nvPicPr>
        <p:blipFill>
          <a:blip r:embed="rId3"/>
          <a:stretch>
            <a:fillRect/>
          </a:stretch>
        </p:blipFill>
        <p:spPr>
          <a:xfrm>
            <a:off x="7777655" y="1173339"/>
            <a:ext cx="3855216" cy="5191398"/>
          </a:xfrm>
          <a:prstGeom prst="rect">
            <a:avLst/>
          </a:prstGeom>
        </p:spPr>
      </p:pic>
    </p:spTree>
    <p:extLst>
      <p:ext uri="{BB962C8B-B14F-4D97-AF65-F5344CB8AC3E}">
        <p14:creationId xmlns:p14="http://schemas.microsoft.com/office/powerpoint/2010/main" val="894179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83DAD-D313-0B43-8C55-ADB74DB1C605}"/>
              </a:ext>
            </a:extLst>
          </p:cNvPr>
          <p:cNvSpPr>
            <a:spLocks noGrp="1"/>
          </p:cNvSpPr>
          <p:nvPr>
            <p:ph type="title"/>
          </p:nvPr>
        </p:nvSpPr>
        <p:spPr>
          <a:xfrm>
            <a:off x="515566" y="256855"/>
            <a:ext cx="10838234" cy="945780"/>
          </a:xfrm>
        </p:spPr>
        <p:txBody>
          <a:bodyPr>
            <a:normAutofit fontScale="90000"/>
          </a:bodyPr>
          <a:lstStyle/>
          <a:p>
            <a:br>
              <a:rPr lang="en-US" sz="3100" dirty="0"/>
            </a:br>
            <a:br>
              <a:rPr lang="en-US" sz="3100" dirty="0"/>
            </a:br>
            <a:r>
              <a:rPr lang="en-US" sz="3600" b="1" dirty="0">
                <a:solidFill>
                  <a:srgbClr val="00B050"/>
                </a:solidFill>
              </a:rPr>
              <a:t>Stereotyping as a form of reductive categorization that involves</a:t>
            </a:r>
            <a:br>
              <a:rPr lang="en-US" dirty="0"/>
            </a:br>
            <a:endParaRPr lang="en-US" dirty="0"/>
          </a:p>
        </p:txBody>
      </p:sp>
      <p:sp>
        <p:nvSpPr>
          <p:cNvPr id="3" name="Content Placeholder 2">
            <a:extLst>
              <a:ext uri="{FF2B5EF4-FFF2-40B4-BE49-F238E27FC236}">
                <a16:creationId xmlns:a16="http://schemas.microsoft.com/office/drawing/2014/main" id="{5A6AEAFF-6D6F-7842-87F2-A63B686CDB74}"/>
              </a:ext>
            </a:extLst>
          </p:cNvPr>
          <p:cNvSpPr>
            <a:spLocks noGrp="1"/>
          </p:cNvSpPr>
          <p:nvPr>
            <p:ph idx="1"/>
          </p:nvPr>
        </p:nvSpPr>
        <p:spPr>
          <a:xfrm>
            <a:off x="515566" y="1009404"/>
            <a:ext cx="10838234" cy="5848596"/>
          </a:xfrm>
        </p:spPr>
        <p:txBody>
          <a:bodyPr>
            <a:normAutofit fontScale="70000" lnSpcReduction="20000"/>
          </a:bodyPr>
          <a:lstStyle/>
          <a:p>
            <a:pPr marL="0" indent="0">
              <a:buNone/>
            </a:pPr>
            <a:r>
              <a:rPr lang="en-US" dirty="0"/>
              <a:t> </a:t>
            </a:r>
          </a:p>
          <a:p>
            <a:pPr marL="0" indent="0">
              <a:lnSpc>
                <a:spcPct val="170000"/>
              </a:lnSpc>
              <a:buNone/>
            </a:pPr>
            <a:r>
              <a:rPr lang="en-US" dirty="0"/>
              <a:t>-- privileging visual differences as a means of categorization over other attributes of individuals, </a:t>
            </a:r>
            <a:r>
              <a:rPr lang="en-US" dirty="0" err="1"/>
              <a:t>e.g.“naive</a:t>
            </a:r>
            <a:r>
              <a:rPr lang="en-US" dirty="0"/>
              <a:t> biology” </a:t>
            </a:r>
          </a:p>
          <a:p>
            <a:pPr marL="0" indent="0">
              <a:buNone/>
            </a:pPr>
            <a:endParaRPr lang="en-US" dirty="0"/>
          </a:p>
          <a:p>
            <a:pPr marL="0" indent="0">
              <a:buNone/>
            </a:pPr>
            <a:r>
              <a:rPr lang="en-US" dirty="0"/>
              <a:t>--learning which associations “stick” to specific racial groups (environment)</a:t>
            </a:r>
          </a:p>
          <a:p>
            <a:pPr marL="0" indent="0">
              <a:buNone/>
            </a:pPr>
            <a:endParaRPr lang="en-US" dirty="0"/>
          </a:p>
          <a:p>
            <a:pPr marL="0" indent="0">
              <a:buNone/>
            </a:pPr>
            <a:r>
              <a:rPr lang="en-US" dirty="0"/>
              <a:t>--overgeneralization and </a:t>
            </a:r>
            <a:r>
              <a:rPr lang="en-US" dirty="0" err="1"/>
              <a:t>transductive</a:t>
            </a:r>
            <a:r>
              <a:rPr lang="en-US" dirty="0"/>
              <a:t> thinking (If . . . then . . . )</a:t>
            </a:r>
          </a:p>
          <a:p>
            <a:pPr marL="0" indent="0">
              <a:buNone/>
            </a:pPr>
            <a:endParaRPr lang="en-US" dirty="0"/>
          </a:p>
          <a:p>
            <a:pPr marL="0" indent="0">
              <a:buNone/>
            </a:pPr>
            <a:r>
              <a:rPr lang="en-US" dirty="0"/>
              <a:t>--confirmation bias and selective awareness  </a:t>
            </a:r>
          </a:p>
          <a:p>
            <a:pPr marL="0" indent="0">
              <a:buNone/>
            </a:pPr>
            <a:endParaRPr lang="en-US" dirty="0"/>
          </a:p>
          <a:p>
            <a:pPr marL="0" indent="0">
              <a:buNone/>
            </a:pPr>
            <a:r>
              <a:rPr lang="en-US" sz="4300" dirty="0">
                <a:solidFill>
                  <a:srgbClr val="00B050"/>
                </a:solidFill>
              </a:rPr>
              <a:t>Comments, questions, responses? </a:t>
            </a:r>
          </a:p>
          <a:p>
            <a:pPr marL="0" indent="0">
              <a:buNone/>
            </a:pPr>
            <a:r>
              <a:rPr lang="en-US" sz="4300" dirty="0">
                <a:solidFill>
                  <a:srgbClr val="00B050"/>
                </a:solidFill>
              </a:rPr>
              <a:t>What resonated with you in the reading or lectures for this week?</a:t>
            </a:r>
          </a:p>
          <a:p>
            <a:pPr marL="0" indent="0">
              <a:buNone/>
            </a:pPr>
            <a:r>
              <a:rPr lang="en-US" sz="4300" dirty="0">
                <a:solidFill>
                  <a:srgbClr val="00B050"/>
                </a:solidFill>
              </a:rPr>
              <a:t>--Do you recall a moment in childhood which you relied upon any of the above to make sense of the world or misapplied a trait to a category of people or things?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663953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 calcmode="lin" valueType="num">
                                      <p:cBhvr additive="base">
                                        <p:cTn id="3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 calcmode="lin" valueType="num">
                                      <p:cBhvr additive="base">
                                        <p:cTn id="3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anim calcmode="lin" valueType="num">
                                      <p:cBhvr additive="base">
                                        <p:cTn id="43"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 calcmode="lin" valueType="num">
                                      <p:cBhvr additive="base">
                                        <p:cTn id="4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9" end="9"/>
                                            </p:txEl>
                                          </p:spTgt>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 calcmode="lin" valueType="num">
                                      <p:cBhvr additive="base">
                                        <p:cTn id="5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3">
                                            <p:txEl>
                                              <p:pRg st="11" end="11"/>
                                            </p:txEl>
                                          </p:spTgt>
                                        </p:tgtEl>
                                        <p:attrNameLst>
                                          <p:attrName>style.visibility</p:attrName>
                                        </p:attrNameLst>
                                      </p:cBhvr>
                                      <p:to>
                                        <p:strVal val="visible"/>
                                      </p:to>
                                    </p:set>
                                    <p:anim calcmode="lin" valueType="num">
                                      <p:cBhvr additive="base">
                                        <p:cTn id="57"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2800" dirty="0">
                <a:solidFill>
                  <a:srgbClr val="681B99"/>
                </a:solidFill>
              </a:rPr>
              <a:t>The good news: unlearning or interrupting bias</a:t>
            </a:r>
            <a:br>
              <a:rPr lang="en-US" sz="2800" dirty="0">
                <a:solidFill>
                  <a:srgbClr val="681B99"/>
                </a:solidFill>
              </a:rPr>
            </a:br>
            <a:r>
              <a:rPr lang="en-US" sz="2800" dirty="0">
                <a:solidFill>
                  <a:srgbClr val="681B99"/>
                </a:solidFill>
              </a:rPr>
              <a:t>on countering racial prejudices in children </a:t>
            </a:r>
            <a:br>
              <a:rPr lang="en-US" sz="2800" dirty="0">
                <a:solidFill>
                  <a:srgbClr val="681B99"/>
                </a:solidFill>
              </a:rPr>
            </a:br>
            <a:r>
              <a:rPr lang="en-US" sz="2800" dirty="0">
                <a:solidFill>
                  <a:srgbClr val="681B99"/>
                </a:solidFill>
              </a:rPr>
              <a:t>developmental psychologists found that children’s biases lessened with </a:t>
            </a:r>
          </a:p>
        </p:txBody>
      </p:sp>
      <p:sp>
        <p:nvSpPr>
          <p:cNvPr id="3" name="Content Placeholder 2"/>
          <p:cNvSpPr>
            <a:spLocks noGrp="1"/>
          </p:cNvSpPr>
          <p:nvPr>
            <p:ph idx="1"/>
          </p:nvPr>
        </p:nvSpPr>
        <p:spPr/>
        <p:txBody>
          <a:bodyPr>
            <a:normAutofit fontScale="92500"/>
          </a:bodyPr>
          <a:lstStyle/>
          <a:p>
            <a:pPr marL="0" indent="0">
              <a:buNone/>
            </a:pPr>
            <a:r>
              <a:rPr lang="en-US" dirty="0"/>
              <a:t>--familiarity with “out-group” children (e.g. learning their names, seeing them as individuals, desegregation, tools like </a:t>
            </a:r>
            <a:r>
              <a:rPr lang="en-US" sz="2600" dirty="0">
                <a:solidFill>
                  <a:srgbClr val="0070C0"/>
                </a:solidFill>
              </a:rPr>
              <a:t>multicultural curriculum)</a:t>
            </a:r>
            <a:endParaRPr lang="en-US" sz="2600" dirty="0"/>
          </a:p>
          <a:p>
            <a:pPr marL="0" indent="0">
              <a:buNone/>
            </a:pPr>
            <a:endParaRPr lang="en-US" dirty="0"/>
          </a:p>
          <a:p>
            <a:pPr marL="0" indent="0">
              <a:buNone/>
            </a:pPr>
            <a:r>
              <a:rPr lang="en-US" dirty="0"/>
              <a:t>--working and talking with a less biased child </a:t>
            </a:r>
            <a:r>
              <a:rPr lang="en-US" sz="2200" dirty="0"/>
              <a:t> </a:t>
            </a:r>
            <a:r>
              <a:rPr lang="en-US" sz="2600" dirty="0"/>
              <a:t>[interaction in classroom]</a:t>
            </a:r>
          </a:p>
          <a:p>
            <a:pPr marL="0" indent="0">
              <a:buNone/>
            </a:pPr>
            <a:endParaRPr lang="en-US" dirty="0"/>
          </a:p>
          <a:p>
            <a:pPr marL="0" indent="0">
              <a:buNone/>
            </a:pPr>
            <a:r>
              <a:rPr lang="en-US" dirty="0"/>
              <a:t>--growing up</a:t>
            </a:r>
            <a:r>
              <a:rPr lang="en-US" sz="2600" dirty="0"/>
              <a:t> [cognitive development]</a:t>
            </a:r>
          </a:p>
          <a:p>
            <a:pPr marL="0" indent="0">
              <a:buNone/>
            </a:pPr>
            <a:endParaRPr lang="en-US" sz="2400" b="1" dirty="0">
              <a:solidFill>
                <a:srgbClr val="008000"/>
              </a:solidFill>
            </a:endParaRPr>
          </a:p>
          <a:p>
            <a:pPr marL="0" indent="0">
              <a:buNone/>
            </a:pPr>
            <a:r>
              <a:rPr lang="en-US" sz="2400" b="1" dirty="0">
                <a:solidFill>
                  <a:srgbClr val="008000"/>
                </a:solidFill>
              </a:rPr>
              <a:t>How do ADULTS unlearn racial associations applied to all members of the group? How do we delink those associations that stick to specific racial groups? How do we interrupt the belief that what applies to the individual ALSO applies to the group?</a:t>
            </a:r>
          </a:p>
          <a:p>
            <a:pPr marL="0" indent="0">
              <a:buNone/>
            </a:pPr>
            <a:endParaRPr lang="en-US" sz="2600" dirty="0"/>
          </a:p>
        </p:txBody>
      </p:sp>
    </p:spTree>
    <p:extLst>
      <p:ext uri="{BB962C8B-B14F-4D97-AF65-F5344CB8AC3E}">
        <p14:creationId xmlns:p14="http://schemas.microsoft.com/office/powerpoint/2010/main" val="17930523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647</TotalTime>
  <Words>1069</Words>
  <Application>Microsoft Macintosh PowerPoint</Application>
  <PresentationFormat>Widescreen</PresentationFormat>
  <Paragraphs>121</Paragraphs>
  <Slides>19</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Comic Sans MS</vt:lpstr>
      <vt:lpstr>Office Theme</vt:lpstr>
      <vt:lpstr>PowerPoint Presentation</vt:lpstr>
      <vt:lpstr>PowerPoint Presentation</vt:lpstr>
      <vt:lpstr>PowerPoint Presentation</vt:lpstr>
      <vt:lpstr>How stereotypes become replicated</vt:lpstr>
      <vt:lpstr>results of the test: </vt:lpstr>
      <vt:lpstr>On confirmation bias and stereotype continuation </vt:lpstr>
      <vt:lpstr>PowerPoint Presentation</vt:lpstr>
      <vt:lpstr>  Stereotyping as a form of reductive categorization that involves </vt:lpstr>
      <vt:lpstr>The good news: unlearning or interrupting bias on countering racial prejudices in children  developmental psychologists found that children’s biases lessened with </vt:lpstr>
      <vt:lpstr>PowerPoint Presentation</vt:lpstr>
      <vt:lpstr>end resolution to The Name Jar:</vt:lpstr>
      <vt:lpstr>end resolution to Yoko:</vt:lpstr>
      <vt:lpstr>Limitations to combatting individual prejudices as a counter to systemic bias</vt:lpstr>
      <vt:lpstr>Wells’ Yoko is classified as   “Juvenile Fiction,  Asian American”    </vt:lpstr>
      <vt:lpstr>Low key fantasy:  the use of species difference to model racial difference    Are the progressive aims of Yoko compromised or enabled by its displacement of race-ethnicity onto animal characters?   Is substituting an animal for a human (raced) person more or less effective in conveying a pro-social message?  </vt:lpstr>
      <vt:lpstr>Is race in this picture?  Miss Bindergarten’s Kindergarten series, Slate and Wolff, 1996</vt:lpstr>
      <vt:lpstr>PowerPoint Presentation</vt:lpstr>
      <vt:lpstr>On children’s literature:  Can we change society one child at a time? Can society change if we are nicer to one another?</vt:lpstr>
      <vt:lpstr>For next Monday,  Finish American Born Chinese  To think about: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Leslie Bow</dc:creator>
  <cp:lastModifiedBy>Misha O'KEEFFE</cp:lastModifiedBy>
  <cp:revision>32</cp:revision>
  <dcterms:created xsi:type="dcterms:W3CDTF">2021-09-20T15:18:21Z</dcterms:created>
  <dcterms:modified xsi:type="dcterms:W3CDTF">2023-10-16T16:08:08Z</dcterms:modified>
</cp:coreProperties>
</file>

<file path=docProps/thumbnail.jpeg>
</file>